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9144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2400" y="0"/>
            <a:ext cx="762000" cy="91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0954" y="1221689"/>
            <a:ext cx="5233034" cy="112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801105" y="6624015"/>
            <a:ext cx="242442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8739" y="6662115"/>
            <a:ext cx="879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i="0" dirty="0">
                <a:latin typeface="Calibri"/>
                <a:cs typeface="Calibri"/>
              </a:rPr>
              <a:t>©</a:t>
            </a:r>
            <a:r>
              <a:rPr i="0" spc="-40" dirty="0">
                <a:latin typeface="Calibri"/>
                <a:cs typeface="Calibri"/>
              </a:rPr>
              <a:t> </a:t>
            </a:r>
            <a:r>
              <a:rPr spc="-5" dirty="0"/>
              <a:t>Aptech</a:t>
            </a:r>
            <a:r>
              <a:rPr spc="-45" dirty="0"/>
              <a:t> </a:t>
            </a:r>
            <a:r>
              <a:rPr spc="-10" dirty="0"/>
              <a:t>Ltd.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45652" y="6624015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1.png"/><Relationship Id="rId9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9.png"/><Relationship Id="rId9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12.jp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64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12.jpg"/><Relationship Id="rId5" Type="http://schemas.openxmlformats.org/officeDocument/2006/relationships/image" Target="../media/image75.png"/><Relationship Id="rId10" Type="http://schemas.openxmlformats.org/officeDocument/2006/relationships/image" Target="../media/image29.png"/><Relationship Id="rId4" Type="http://schemas.openxmlformats.org/officeDocument/2006/relationships/image" Target="../media/image74.png"/><Relationship Id="rId9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9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9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jpg"/><Relationship Id="rId4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5.png"/><Relationship Id="rId9" Type="http://schemas.openxmlformats.org/officeDocument/2006/relationships/image" Target="../media/image1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32.png"/><Relationship Id="rId9" Type="http://schemas.openxmlformats.org/officeDocument/2006/relationships/image" Target="../media/image1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26.png"/><Relationship Id="rId4" Type="http://schemas.openxmlformats.org/officeDocument/2006/relationships/image" Target="../media/image13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9.png"/><Relationship Id="rId4" Type="http://schemas.openxmlformats.org/officeDocument/2006/relationships/image" Target="../media/image15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png"/><Relationship Id="rId7" Type="http://schemas.openxmlformats.org/officeDocument/2006/relationships/image" Target="../media/image1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7316470" cy="495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567815">
              <a:lnSpc>
                <a:spcPct val="100000"/>
              </a:lnSpc>
              <a:spcBef>
                <a:spcPts val="1145"/>
              </a:spcBef>
            </a:pPr>
            <a:r>
              <a:rPr sz="2800" b="1" spc="-5" dirty="0">
                <a:latin typeface="Palatino Linotype"/>
                <a:cs typeface="Palatino Linotype"/>
              </a:rPr>
              <a:t>Session:</a:t>
            </a:r>
            <a:r>
              <a:rPr sz="2800" b="1" spc="-25" dirty="0">
                <a:latin typeface="Palatino Linotype"/>
                <a:cs typeface="Palatino Linotype"/>
              </a:rPr>
              <a:t> </a:t>
            </a:r>
            <a:r>
              <a:rPr sz="2800" b="1" spc="-5" dirty="0">
                <a:latin typeface="Palatino Linotype"/>
                <a:cs typeface="Palatino Linotype"/>
              </a:rPr>
              <a:t>1</a:t>
            </a:r>
            <a:endParaRPr sz="2800">
              <a:latin typeface="Palatino Linotype"/>
              <a:cs typeface="Palatino Linotype"/>
            </a:endParaRPr>
          </a:p>
          <a:p>
            <a:pPr marL="1186180" algn="ctr">
              <a:lnSpc>
                <a:spcPct val="100000"/>
              </a:lnSpc>
              <a:spcBef>
                <a:spcPts val="2470"/>
              </a:spcBef>
            </a:pPr>
            <a:r>
              <a:rPr sz="4500" b="1" i="1" spc="-5" dirty="0">
                <a:latin typeface="Palatino Linotype"/>
                <a:cs typeface="Palatino Linotype"/>
              </a:rPr>
              <a:t>Introduction</a:t>
            </a:r>
            <a:r>
              <a:rPr sz="4500" b="1" i="1" spc="-60" dirty="0">
                <a:latin typeface="Palatino Linotype"/>
                <a:cs typeface="Palatino Linotype"/>
              </a:rPr>
              <a:t> </a:t>
            </a:r>
            <a:r>
              <a:rPr sz="4500" b="1" i="1" spc="-5" dirty="0">
                <a:latin typeface="Palatino Linotype"/>
                <a:cs typeface="Palatino Linotype"/>
              </a:rPr>
              <a:t>to</a:t>
            </a:r>
            <a:r>
              <a:rPr sz="4500" b="1" i="1" spc="-15" dirty="0">
                <a:latin typeface="Palatino Linotype"/>
                <a:cs typeface="Palatino Linotype"/>
              </a:rPr>
              <a:t> </a:t>
            </a:r>
            <a:r>
              <a:rPr sz="4500" b="1" i="1" spc="-5" dirty="0">
                <a:latin typeface="Palatino Linotype"/>
                <a:cs typeface="Palatino Linotype"/>
              </a:rPr>
              <a:t>the</a:t>
            </a:r>
            <a:r>
              <a:rPr sz="4500" b="1" i="1" spc="-15" dirty="0">
                <a:latin typeface="Palatino Linotype"/>
                <a:cs typeface="Palatino Linotype"/>
              </a:rPr>
              <a:t> </a:t>
            </a:r>
            <a:r>
              <a:rPr sz="4500" b="1" i="1" spc="-5" dirty="0">
                <a:latin typeface="Palatino Linotype"/>
                <a:cs typeface="Palatino Linotype"/>
              </a:rPr>
              <a:t>Web</a:t>
            </a:r>
            <a:endParaRPr sz="4500">
              <a:latin typeface="Palatino Linotype"/>
              <a:cs typeface="Palatino Linotyp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85770" y="2916681"/>
            <a:ext cx="5511165" cy="1290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Session:</a:t>
            </a:r>
            <a:r>
              <a:rPr sz="280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9</a:t>
            </a:r>
            <a:endParaRPr sz="2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Palatino Linotype"/>
              <a:cs typeface="Palatino Linotype"/>
            </a:endParaRPr>
          </a:p>
          <a:p>
            <a:pPr marL="853440" algn="ctr">
              <a:lnSpc>
                <a:spcPct val="100000"/>
              </a:lnSpc>
            </a:pPr>
            <a:r>
              <a:rPr sz="28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Advanced</a:t>
            </a:r>
            <a:r>
              <a:rPr sz="2800" b="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Queries</a:t>
            </a:r>
            <a:r>
              <a:rPr sz="280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28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Joins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1630" marR="5080" indent="-3295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35" dirty="0"/>
              <a:t> </a:t>
            </a:r>
            <a:r>
              <a:rPr dirty="0"/>
              <a:t>Management</a:t>
            </a:r>
            <a:r>
              <a:rPr spc="-30" dirty="0"/>
              <a:t> </a:t>
            </a:r>
            <a:r>
              <a:rPr spc="-5" dirty="0"/>
              <a:t>Using </a:t>
            </a:r>
            <a:r>
              <a:rPr spc="-885" dirty="0"/>
              <a:t> </a:t>
            </a:r>
            <a:r>
              <a:rPr dirty="0"/>
              <a:t>Microsoft</a:t>
            </a:r>
            <a:r>
              <a:rPr spc="-20" dirty="0"/>
              <a:t> </a:t>
            </a:r>
            <a:r>
              <a:rPr spc="5" dirty="0"/>
              <a:t>SQL</a:t>
            </a:r>
            <a:r>
              <a:rPr spc="-20" dirty="0"/>
              <a:t> </a:t>
            </a:r>
            <a:r>
              <a:rPr dirty="0"/>
              <a:t>Server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295402"/>
            <a:ext cx="4089996" cy="2633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182370"/>
            <a:ext cx="775335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ALL</a:t>
            </a:r>
            <a:r>
              <a:rPr sz="1800" spc="-6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keyword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also be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GROUP</a:t>
            </a:r>
            <a:r>
              <a:rPr sz="18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clause.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It is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significant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r>
              <a:rPr sz="1800" spc="-7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WHER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891027"/>
            <a:ext cx="8161020" cy="8473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976627"/>
            <a:ext cx="8161020" cy="771525"/>
            <a:chOff x="376427" y="1976627"/>
            <a:chExt cx="8161020" cy="7715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976627"/>
              <a:ext cx="8161020" cy="7711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982723"/>
              <a:ext cx="8020811" cy="76504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2627" y="4340352"/>
            <a:ext cx="1074420" cy="38709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9740" y="3136772"/>
            <a:ext cx="6701790" cy="1505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those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meet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conditions.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</a:t>
            </a:r>
            <a:r>
              <a:rPr sz="1800" spc="-10" dirty="0">
                <a:latin typeface="Courier New"/>
                <a:cs typeface="Courier New"/>
              </a:rPr>
              <a:t>U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20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81000" y="5061203"/>
            <a:ext cx="80010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&lt;column_name&gt;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&lt;table_name&gt;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 &lt;condition&gt;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BY </a:t>
            </a:r>
            <a:r>
              <a:rPr sz="1400" spc="-10" dirty="0">
                <a:latin typeface="Courier New"/>
                <a:cs typeface="Courier New"/>
              </a:rPr>
              <a:t>ALL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&lt;column</a:t>
            </a:r>
            <a:r>
              <a:rPr sz="1400" spc="-7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_name&gt;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295402"/>
            <a:ext cx="4089996" cy="2633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8051165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id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Sales.Sal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s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spc="-5" dirty="0">
                <a:latin typeface="Courier New"/>
                <a:cs typeface="Courier New"/>
              </a:rPr>
              <a:t>er</a:t>
            </a:r>
            <a:r>
              <a:rPr sz="1800" spc="-15" dirty="0">
                <a:latin typeface="Courier New"/>
                <a:cs typeface="Courier New"/>
              </a:rPr>
              <a:t>r</a:t>
            </a:r>
            <a:r>
              <a:rPr sz="1800" spc="-5" dirty="0">
                <a:latin typeface="Courier New"/>
                <a:cs typeface="Courier New"/>
              </a:rPr>
              <a:t>i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spc="-5" dirty="0">
                <a:latin typeface="Courier New"/>
                <a:cs typeface="Courier New"/>
              </a:rPr>
              <a:t>or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715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Group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indicating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geographic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sales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territory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belongs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calculates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-5" dirty="0">
                <a:latin typeface="Calibri"/>
                <a:cs typeface="Calibri"/>
              </a:rPr>
              <a:t> sales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3265678"/>
            <a:ext cx="8103234" cy="1388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dirty="0">
                <a:latin typeface="Calibri"/>
                <a:cs typeface="Calibri"/>
              </a:rPr>
              <a:t> 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regardless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whether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dirty="0">
                <a:latin typeface="Calibri"/>
                <a:cs typeface="Calibri"/>
              </a:rPr>
              <a:t> sales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6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ach</a:t>
            </a:r>
            <a:r>
              <a:rPr sz="1800" spc="-10" dirty="0">
                <a:latin typeface="Calibri"/>
                <a:cs typeface="Calibri"/>
              </a:rPr>
              <a:t>iev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</a:t>
            </a:r>
            <a:r>
              <a:rPr sz="1800" spc="-6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ALL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Apart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displayed,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also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'Pacific'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null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0" y="2246376"/>
            <a:ext cx="7772400" cy="95440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1440" marR="22479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[Group],SUM(SalesYTD)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'TotalSales'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Sales.SalesTerritory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 </a:t>
            </a:r>
            <a:r>
              <a:rPr sz="1400" spc="-10" dirty="0">
                <a:latin typeface="Courier New"/>
                <a:cs typeface="Courier New"/>
              </a:rPr>
              <a:t>[Group]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LIKE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'N%' </a:t>
            </a:r>
            <a:r>
              <a:rPr sz="1400" spc="-10" dirty="0">
                <a:latin typeface="Courier New"/>
                <a:cs typeface="Courier New"/>
              </a:rPr>
              <a:t>OR</a:t>
            </a:r>
            <a:r>
              <a:rPr sz="1400" spc="-5" dirty="0">
                <a:latin typeface="Courier New"/>
                <a:cs typeface="Courier New"/>
              </a:rPr>
              <a:t> [Group]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LIKE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'E%' GROUP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BY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ALL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[Group]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5600" y="4724400"/>
            <a:ext cx="3224783" cy="12954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59740" y="6115303"/>
            <a:ext cx="5553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because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Pacific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</a:t>
            </a:r>
            <a:r>
              <a:rPr sz="1800" spc="-15" dirty="0">
                <a:latin typeface="Calibri"/>
                <a:cs typeface="Calibri"/>
              </a:rPr>
              <a:t> any</a:t>
            </a:r>
            <a:r>
              <a:rPr sz="1800" dirty="0">
                <a:latin typeface="Calibri"/>
                <a:cs typeface="Calibri"/>
              </a:rPr>
              <a:t> sales.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295402"/>
            <a:ext cx="4960200" cy="2647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1384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258570"/>
            <a:ext cx="7649845" cy="54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6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HAVING</a:t>
            </a:r>
            <a:r>
              <a:rPr sz="1800" spc="-7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clause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r>
              <a:rPr sz="1800" spc="-7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specify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condition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6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3195827"/>
            <a:ext cx="8161020" cy="8473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2205227"/>
            <a:ext cx="8161020" cy="771525"/>
            <a:chOff x="376427" y="2205227"/>
            <a:chExt cx="8161020" cy="7715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2205227"/>
              <a:ext cx="8161020" cy="7711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2211323"/>
              <a:ext cx="8020811" cy="7650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3316604"/>
            <a:ext cx="7721600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Once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GROUP</a:t>
            </a:r>
            <a:r>
              <a:rPr sz="1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clause,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wish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further.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4264152"/>
            <a:ext cx="8161020" cy="769620"/>
            <a:chOff x="376427" y="4264152"/>
            <a:chExt cx="8161020" cy="76962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4264152"/>
              <a:ext cx="8161020" cy="7696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4268724"/>
              <a:ext cx="8020811" cy="765048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645" y="295402"/>
              <a:ext cx="4960200" cy="26479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5800" y="2241804"/>
            <a:ext cx="77724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&lt;column_name&gt;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&lt;table_name&gt;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BY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&lt;column_name&gt;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HAVING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&lt;search_condition&gt;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1227" y="1520952"/>
            <a:ext cx="1074420" cy="3870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7340" y="183895"/>
            <a:ext cx="5445125" cy="163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7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HAVIN</a:t>
            </a:r>
            <a:r>
              <a:rPr sz="1800" dirty="0">
                <a:latin typeface="Courier New"/>
                <a:cs typeface="Courier New"/>
              </a:rPr>
              <a:t>G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48831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59740" y="3295269"/>
            <a:ext cx="8021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15" dirty="0">
                <a:latin typeface="Calibri"/>
                <a:cs typeface="Calibri"/>
              </a:rPr>
              <a:t>row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'Pacific'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-5" dirty="0">
                <a:latin typeface="Calibri"/>
                <a:cs typeface="Calibri"/>
              </a:rPr>
              <a:t> sales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6000000: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5800" y="4223003"/>
            <a:ext cx="77724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 </a:t>
            </a:r>
            <a:r>
              <a:rPr sz="1400" spc="-10" dirty="0">
                <a:latin typeface="Courier New"/>
                <a:cs typeface="Courier New"/>
              </a:rPr>
              <a:t>[Group],SUM(SalesYTD)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'TotalSales'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Sales.SalesTerritory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 </a:t>
            </a:r>
            <a:r>
              <a:rPr sz="1400" spc="-10" dirty="0">
                <a:latin typeface="Courier New"/>
                <a:cs typeface="Courier New"/>
              </a:rPr>
              <a:t>[Group]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LIKE 'N%'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OR</a:t>
            </a:r>
            <a:r>
              <a:rPr sz="1400" spc="-5" dirty="0">
                <a:latin typeface="Courier New"/>
                <a:cs typeface="Courier New"/>
              </a:rPr>
              <a:t> [Group]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LIKE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'E%'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GROUP BY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ALL [Group]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5240273"/>
            <a:ext cx="6892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row,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Pacific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-5" dirty="0">
                <a:latin typeface="Calibri"/>
                <a:cs typeface="Calibri"/>
              </a:rPr>
              <a:t> sales,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5977814.9154.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306831"/>
            <a:ext cx="1532102" cy="2518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3752"/>
            <a:ext cx="8161020" cy="6568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211707"/>
            <a:ext cx="640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CUBE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aggregate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operator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super-aggregate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row.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433827"/>
            <a:ext cx="8161020" cy="65836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671827"/>
            <a:ext cx="8161020" cy="711835"/>
            <a:chOff x="376427" y="1671827"/>
            <a:chExt cx="8161020" cy="7118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671827"/>
              <a:ext cx="8161020" cy="694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789175"/>
              <a:ext cx="8020811" cy="5943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2461640"/>
            <a:ext cx="725043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displayed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every possible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combination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resultset.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3043427"/>
            <a:ext cx="8161020" cy="711835"/>
            <a:chOff x="376427" y="3043427"/>
            <a:chExt cx="8161020" cy="7118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3043427"/>
              <a:ext cx="8161020" cy="694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3160775"/>
              <a:ext cx="8020811" cy="59436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2627" y="4416552"/>
            <a:ext cx="1074420" cy="3870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59740" y="3858514"/>
            <a:ext cx="3484879" cy="86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 </a:t>
            </a:r>
            <a:r>
              <a:rPr sz="1800" spc="-5" dirty="0">
                <a:latin typeface="Courier New"/>
                <a:cs typeface="Courier New"/>
              </a:rPr>
              <a:t>CUB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381000" y="4998720"/>
            <a:ext cx="8001000" cy="25907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&lt;column_name&gt;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&lt;table_name&gt;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BY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&lt;column_name&gt;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CUBE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219" y="306831"/>
              <a:ext cx="1532102" cy="2518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5636895" cy="111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use of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CUBE</a:t>
            </a:r>
            <a:r>
              <a:rPr sz="1800" spc="-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1601724"/>
            <a:ext cx="76962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Name,CountryRegionCode,SUM(SalesYTD)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TotalSales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Sales.SalesTerritory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&lt;&gt;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'Australia'</a:t>
            </a:r>
            <a:r>
              <a:rPr sz="1400" spc="-10" dirty="0">
                <a:latin typeface="Courier New"/>
                <a:cs typeface="Courier New"/>
              </a:rPr>
              <a:t> AND Name&lt;&gt; </a:t>
            </a:r>
            <a:r>
              <a:rPr sz="1400" spc="-5" dirty="0">
                <a:latin typeface="Courier New"/>
                <a:cs typeface="Courier New"/>
              </a:rPr>
              <a:t>'Canada‘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BY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Name,CountryRegionCode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CUBE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685415"/>
            <a:ext cx="81781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query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sales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country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also,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-5" dirty="0">
                <a:latin typeface="Calibri"/>
                <a:cs typeface="Calibri"/>
              </a:rPr>
              <a:t> of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sales of 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countries'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regions.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2200" y="3962400"/>
            <a:ext cx="4512563" cy="25146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306831"/>
            <a:ext cx="2028786" cy="2518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3752"/>
            <a:ext cx="8161020" cy="6568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088263"/>
            <a:ext cx="7547609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3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ad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 th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 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gen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GROU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also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introduces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resultset.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433827"/>
            <a:ext cx="8161020" cy="65836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671827"/>
            <a:ext cx="8161020" cy="711835"/>
            <a:chOff x="376427" y="1671827"/>
            <a:chExt cx="8161020" cy="7118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671827"/>
              <a:ext cx="8161020" cy="694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789175"/>
              <a:ext cx="8020811" cy="5943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2585084"/>
            <a:ext cx="498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arranges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lowest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highest.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3043427"/>
            <a:ext cx="8161020" cy="711835"/>
            <a:chOff x="376427" y="3043427"/>
            <a:chExt cx="8161020" cy="7118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3043427"/>
              <a:ext cx="8161020" cy="694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3160775"/>
              <a:ext cx="8020811" cy="59436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2627" y="4492752"/>
            <a:ext cx="1074420" cy="38709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59740" y="3858514"/>
            <a:ext cx="3683000" cy="936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ROLLU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381000" y="5074920"/>
            <a:ext cx="8001000" cy="25907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&lt;column_name&gt;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&lt;table_name&gt;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BY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&lt;column_name&gt;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ROLLUP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835" y="306831"/>
              <a:ext cx="2028786" cy="25184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5911215" cy="111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use of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ROLLUP</a:t>
            </a:r>
            <a:r>
              <a:rPr sz="1800" spc="-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1524000"/>
            <a:ext cx="7696200" cy="12776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Name,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CountryRegionCode,SUM(SalesYTD)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TotalSales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Sales.SalesTerritory</a:t>
            </a:r>
            <a:endParaRPr sz="1400">
              <a:latin typeface="Courier New"/>
              <a:cs typeface="Courier New"/>
            </a:endParaRPr>
          </a:p>
          <a:p>
            <a:pPr marL="91440" marR="280797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WHERE Name &lt;&gt; 'Australia' AND Name&lt;&gt; </a:t>
            </a:r>
            <a:r>
              <a:rPr sz="1400" spc="-10" dirty="0">
                <a:latin typeface="Courier New"/>
                <a:cs typeface="Courier New"/>
              </a:rPr>
              <a:t>'Canada'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GROUP </a:t>
            </a:r>
            <a:r>
              <a:rPr sz="1400" spc="-10" dirty="0">
                <a:latin typeface="Courier New"/>
                <a:cs typeface="Courier New"/>
              </a:rPr>
              <a:t>BY Name,CountryRegionCode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ROLLUP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905125"/>
            <a:ext cx="79140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-5" dirty="0">
                <a:latin typeface="Calibri"/>
                <a:cs typeface="Calibri"/>
              </a:rPr>
              <a:t> sales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country,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sales of all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countries'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regions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arranges</a:t>
            </a:r>
            <a:r>
              <a:rPr sz="1800" dirty="0">
                <a:latin typeface="Calibri"/>
                <a:cs typeface="Calibri"/>
              </a:rPr>
              <a:t> them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order.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7000" y="3810000"/>
            <a:ext cx="3124200" cy="279196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272" y="301752"/>
            <a:ext cx="3891915" cy="3463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1384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260094"/>
            <a:ext cx="745807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Aggregate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across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such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counting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meeting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criteria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summarizing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sales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orders.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3195827"/>
            <a:ext cx="8161020" cy="8473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2205227"/>
            <a:ext cx="8161020" cy="771525"/>
            <a:chOff x="376427" y="2205227"/>
            <a:chExt cx="8161020" cy="7715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2205227"/>
              <a:ext cx="8161020" cy="7711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2211323"/>
              <a:ext cx="8020811" cy="7650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3440048"/>
            <a:ext cx="6259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Aggregate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ignore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NULL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s,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except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when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COUNT(*)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4264152"/>
            <a:ext cx="8161020" cy="769620"/>
            <a:chOff x="376427" y="4264152"/>
            <a:chExt cx="8161020" cy="76962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4264152"/>
              <a:ext cx="8161020" cy="7696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4268724"/>
              <a:ext cx="8020811" cy="765048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5253228"/>
            <a:ext cx="8161020" cy="84734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14299" y="5374030"/>
            <a:ext cx="779780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Aggregate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r>
              <a:rPr sz="1800" spc="-6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clause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operate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passed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055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hase.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GROU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8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sz="1800" spc="-6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 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272" y="301752"/>
            <a:ext cx="3891915" cy="346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5443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built-in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commonly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1981200"/>
            <a:ext cx="8008620" cy="38100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5402"/>
            <a:ext cx="1712188" cy="3517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540" y="990723"/>
            <a:ext cx="7319009" cy="30981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670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Explain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grouping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aggregating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80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Describe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subqueries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75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Describe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table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80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Explain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joins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75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spc="-5" dirty="0">
                <a:latin typeface="Calibri"/>
                <a:cs typeface="Calibri"/>
              </a:rPr>
              <a:t>Describe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various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types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joins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75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Explain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various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20" dirty="0">
                <a:latin typeface="Calibri"/>
                <a:cs typeface="Calibri"/>
              </a:rPr>
              <a:t> operators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580"/>
              </a:spcBef>
              <a:buChar char="●"/>
              <a:tabLst>
                <a:tab pos="353695" algn="l"/>
                <a:tab pos="354330" algn="l"/>
              </a:tabLst>
            </a:pPr>
            <a:r>
              <a:rPr sz="2400" dirty="0">
                <a:latin typeface="Calibri"/>
                <a:cs typeface="Calibri"/>
              </a:rPr>
              <a:t>Describe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pivoting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grouping </a:t>
            </a: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23376" y="662401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272" y="301752"/>
            <a:ext cx="3891915" cy="346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8134984" cy="58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demonstrates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built-in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clause: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1694688"/>
            <a:ext cx="7696200" cy="10350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AVG([UnitPrice])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AS</a:t>
            </a:r>
            <a:r>
              <a:rPr sz="1400" spc="-5" dirty="0">
                <a:latin typeface="Courier New"/>
                <a:cs typeface="Courier New"/>
              </a:rPr>
              <a:t> AvgUnitPrice,</a:t>
            </a:r>
            <a:endParaRPr sz="1400">
              <a:latin typeface="Courier New"/>
              <a:cs typeface="Courier New"/>
            </a:endParaRPr>
          </a:p>
          <a:p>
            <a:pPr marL="91440" marR="344551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MIN([OrderQty])AS MinQty,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MAX([UnitPriceDiscount])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MaxDiscount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Sales.SalesOrderDetail;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2868295"/>
            <a:ext cx="758761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Sin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dirty="0">
                <a:latin typeface="Calibri"/>
                <a:cs typeface="Calibri"/>
              </a:rPr>
              <a:t>es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se a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  s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mmari</a:t>
            </a:r>
            <a:r>
              <a:rPr sz="1800" spc="-45" dirty="0">
                <a:latin typeface="Calibri"/>
                <a:cs typeface="Calibri"/>
              </a:rPr>
              <a:t>z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y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ormu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as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8800" y="3810000"/>
            <a:ext cx="5347715" cy="11430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59740" y="5106416"/>
            <a:ext cx="8107680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referenced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referenced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GROUP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BY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5" dirty="0">
                <a:latin typeface="Calibri"/>
                <a:cs typeface="Calibri"/>
              </a:rPr>
              <a:t>Failing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40" dirty="0">
                <a:latin typeface="Calibri"/>
                <a:cs typeface="Calibri"/>
              </a:rPr>
              <a:t>error.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272" y="301752"/>
              <a:ext cx="3891915" cy="34632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4895850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 will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error: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1632204"/>
            <a:ext cx="76962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SalesOrderID,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AVG(UnitPrice)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AvgPrice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Sales.SalesOrderDetail;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2662427"/>
            <a:ext cx="8161020" cy="8473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4299" y="2661030"/>
            <a:ext cx="7882255" cy="7924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returns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Sales.SalesOrderDetail.SalesOrderID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invalid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SELECT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list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aggregate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 the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GROUP</a:t>
            </a:r>
            <a:r>
              <a:rPr sz="18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1800" spc="-6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clause.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6427" y="3729228"/>
            <a:ext cx="8161020" cy="771525"/>
            <a:chOff x="376427" y="3729228"/>
            <a:chExt cx="8161020" cy="7715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427" y="3729228"/>
              <a:ext cx="8161020" cy="7711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1" y="3735324"/>
              <a:ext cx="8020811" cy="765048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272" y="301752"/>
            <a:ext cx="3891915" cy="346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8046084" cy="22205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230504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6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6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ee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10" dirty="0">
                <a:latin typeface="Calibri"/>
                <a:cs typeface="Calibri"/>
              </a:rPr>
              <a:t>ov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SalesOr</a:t>
            </a:r>
            <a:r>
              <a:rPr sz="1800" spc="-15" dirty="0">
                <a:latin typeface="Courier New"/>
                <a:cs typeface="Courier New"/>
              </a:rPr>
              <a:t>d</a:t>
            </a:r>
            <a:r>
              <a:rPr sz="1800" spc="-5" dirty="0">
                <a:latin typeface="Courier New"/>
                <a:cs typeface="Courier New"/>
              </a:rPr>
              <a:t>er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dirty="0">
                <a:latin typeface="Courier New"/>
                <a:cs typeface="Courier New"/>
              </a:rPr>
              <a:t>D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20" dirty="0">
                <a:latin typeface="Calibri"/>
                <a:cs typeface="Calibri"/>
              </a:rPr>
              <a:t>query.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Besides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numeric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expressions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also</a:t>
            </a:r>
            <a:r>
              <a:rPr sz="1800" spc="-5" dirty="0">
                <a:latin typeface="Calibri"/>
                <a:cs typeface="Calibri"/>
              </a:rPr>
              <a:t> include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character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summarizing.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17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earliest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latest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MIN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urier New"/>
                <a:cs typeface="Courier New"/>
              </a:rPr>
              <a:t>MA</a:t>
            </a:r>
            <a:r>
              <a:rPr sz="1800" dirty="0">
                <a:latin typeface="Courier New"/>
                <a:cs typeface="Courier New"/>
              </a:rPr>
              <a:t>X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nc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ion: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3389376"/>
            <a:ext cx="7696200" cy="77597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MIN(OrderDate)AS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Earliest,</a:t>
            </a:r>
            <a:endParaRPr sz="1400">
              <a:latin typeface="Courier New"/>
              <a:cs typeface="Courier New"/>
            </a:endParaRPr>
          </a:p>
          <a:p>
            <a:pPr marL="91440" marR="461645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MAX(OrderDate)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Latest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Sales.SalesOrderHeader;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325492"/>
            <a:ext cx="359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0200" y="4800600"/>
            <a:ext cx="5981700" cy="91440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26" y="294131"/>
            <a:ext cx="3593439" cy="353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20317"/>
            <a:ext cx="808100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several </a:t>
            </a:r>
            <a:r>
              <a:rPr sz="1800" spc="-5" dirty="0">
                <a:latin typeface="Calibri"/>
                <a:cs typeface="Calibri"/>
              </a:rPr>
              <a:t>methods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help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two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individual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items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geometry or </a:t>
            </a: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5" dirty="0">
                <a:latin typeface="Calibri"/>
                <a:cs typeface="Calibri"/>
              </a:rPr>
              <a:t> methods: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84250" y="2051050"/>
          <a:ext cx="7467600" cy="30937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/>
                <a:gridCol w="5867400"/>
              </a:tblGrid>
              <a:tr h="533400">
                <a:tc>
                  <a:txBody>
                    <a:bodyPr/>
                    <a:lstStyle/>
                    <a:p>
                      <a:pPr marL="43942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6375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6375E"/>
                    </a:solidFill>
                  </a:tcPr>
                </a:tc>
              </a:tr>
              <a:tr h="853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STUnion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 marR="34925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Returns an object that represents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union of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geometry/geography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instance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another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geometry/geography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instance.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STIntersection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92075" marR="30035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Returns an object that represents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points where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 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geometry/geography instance intersects another geometry/geography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instance.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</a:tr>
              <a:tr h="853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STConvexHull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 marR="9144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Returns an object representing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convex hull of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geometry/geography </a:t>
                      </a:r>
                      <a:r>
                        <a:rPr sz="1400" spc="-3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instance.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59740" y="5352694"/>
            <a:ext cx="82003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 indent="-3937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05765" algn="l"/>
                <a:tab pos="406400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set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points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convex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-5" dirty="0">
                <a:latin typeface="Calibri"/>
                <a:cs typeface="Calibri"/>
              </a:rPr>
              <a:t> points,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10" dirty="0">
                <a:latin typeface="Calibri"/>
                <a:cs typeface="Calibri"/>
              </a:rPr>
              <a:t>entire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segment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contained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convex</a:t>
            </a:r>
            <a:r>
              <a:rPr sz="1800" spc="-5" dirty="0">
                <a:latin typeface="Calibri"/>
                <a:cs typeface="Calibri"/>
              </a:rPr>
              <a:t> hull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points</a:t>
            </a:r>
            <a:r>
              <a:rPr sz="1800" dirty="0">
                <a:latin typeface="Calibri"/>
                <a:cs typeface="Calibri"/>
              </a:rPr>
              <a:t> 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smallest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convex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For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points,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convex </a:t>
            </a:r>
            <a:r>
              <a:rPr sz="1800" spc="-5" dirty="0">
                <a:latin typeface="Calibri"/>
                <a:cs typeface="Calibri"/>
              </a:rPr>
              <a:t>hull.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26" y="294131"/>
            <a:ext cx="3593439" cy="353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5284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10" dirty="0">
                <a:latin typeface="Calibri"/>
                <a:cs typeface="Calibri"/>
              </a:rPr>
              <a:t>example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STUnion()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764282"/>
            <a:ext cx="6240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example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STIntersection()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658105"/>
            <a:ext cx="596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example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STConvexHull()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8800" y="1371600"/>
            <a:ext cx="4213860" cy="1143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8800" y="3276600"/>
            <a:ext cx="4149852" cy="12192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43200" y="5181600"/>
            <a:ext cx="2438400" cy="133197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426" y="294131"/>
              <a:ext cx="3593439" cy="3539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6684009" cy="111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demonstrates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 of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STUnion()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1495044"/>
            <a:ext cx="7696200" cy="41020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 marR="3021965">
              <a:lnSpc>
                <a:spcPct val="70000"/>
              </a:lnSpc>
              <a:spcBef>
                <a:spcPts val="315"/>
              </a:spcBef>
            </a:pPr>
            <a:r>
              <a:rPr sz="1400" spc="-5" dirty="0">
                <a:latin typeface="Courier New"/>
                <a:cs typeface="Courier New"/>
              </a:rPr>
              <a:t>SELECT geometry::Point(251, 1,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4326).</a:t>
            </a:r>
            <a:r>
              <a:rPr sz="1400" spc="-15" dirty="0">
                <a:latin typeface="Courier New"/>
                <a:cs typeface="Courier New"/>
              </a:rPr>
              <a:t>S</a:t>
            </a:r>
            <a:r>
              <a:rPr sz="1400" spc="-5" dirty="0">
                <a:latin typeface="Courier New"/>
                <a:cs typeface="Courier New"/>
              </a:rPr>
              <a:t>TUn</a:t>
            </a:r>
            <a:r>
              <a:rPr sz="1400" spc="-20" dirty="0">
                <a:latin typeface="Courier New"/>
                <a:cs typeface="Courier New"/>
              </a:rPr>
              <a:t>i</a:t>
            </a:r>
            <a:r>
              <a:rPr sz="1400" spc="-5" dirty="0">
                <a:latin typeface="Courier New"/>
                <a:cs typeface="Courier New"/>
              </a:rPr>
              <a:t>o</a:t>
            </a:r>
            <a:r>
              <a:rPr sz="1400" spc="-10" dirty="0">
                <a:latin typeface="Courier New"/>
                <a:cs typeface="Courier New"/>
              </a:rPr>
              <a:t>n</a:t>
            </a:r>
            <a:r>
              <a:rPr sz="1400" spc="-15" dirty="0">
                <a:latin typeface="Courier New"/>
                <a:cs typeface="Courier New"/>
              </a:rPr>
              <a:t>(</a:t>
            </a:r>
            <a:r>
              <a:rPr sz="1400" spc="-5" dirty="0">
                <a:latin typeface="Courier New"/>
                <a:cs typeface="Courier New"/>
              </a:rPr>
              <a:t>geomet</a:t>
            </a:r>
            <a:r>
              <a:rPr sz="1400" spc="-15" dirty="0">
                <a:latin typeface="Courier New"/>
                <a:cs typeface="Courier New"/>
              </a:rPr>
              <a:t>r</a:t>
            </a:r>
            <a:r>
              <a:rPr sz="1400" spc="-5" dirty="0">
                <a:latin typeface="Courier New"/>
                <a:cs typeface="Courier New"/>
              </a:rPr>
              <a:t>y::</a:t>
            </a:r>
            <a:r>
              <a:rPr sz="1400" spc="-20" dirty="0">
                <a:latin typeface="Courier New"/>
                <a:cs typeface="Courier New"/>
              </a:rPr>
              <a:t>P</a:t>
            </a:r>
            <a:r>
              <a:rPr sz="1400" spc="-5" dirty="0">
                <a:latin typeface="Courier New"/>
                <a:cs typeface="Courier New"/>
              </a:rPr>
              <a:t>oi</a:t>
            </a:r>
            <a:r>
              <a:rPr sz="1400" spc="-15" dirty="0">
                <a:latin typeface="Courier New"/>
                <a:cs typeface="Courier New"/>
              </a:rPr>
              <a:t>n</a:t>
            </a:r>
            <a:r>
              <a:rPr sz="1400" spc="-5" dirty="0">
                <a:latin typeface="Courier New"/>
                <a:cs typeface="Courier New"/>
              </a:rPr>
              <a:t>t(252,</a:t>
            </a:r>
            <a:r>
              <a:rPr sz="1400" spc="-15" dirty="0">
                <a:latin typeface="Courier New"/>
                <a:cs typeface="Courier New"/>
              </a:rPr>
              <a:t>2</a:t>
            </a:r>
            <a:r>
              <a:rPr sz="1400" spc="-5" dirty="0">
                <a:latin typeface="Courier New"/>
                <a:cs typeface="Courier New"/>
              </a:rPr>
              <a:t>,43</a:t>
            </a:r>
            <a:r>
              <a:rPr sz="1400" spc="-20" dirty="0">
                <a:latin typeface="Courier New"/>
                <a:cs typeface="Courier New"/>
              </a:rPr>
              <a:t>2</a:t>
            </a:r>
            <a:r>
              <a:rPr sz="1400" spc="-5" dirty="0">
                <a:latin typeface="Courier New"/>
                <a:cs typeface="Courier New"/>
              </a:rPr>
              <a:t>6)</a:t>
            </a:r>
            <a:r>
              <a:rPr sz="1400" spc="-15" dirty="0">
                <a:latin typeface="Courier New"/>
                <a:cs typeface="Courier New"/>
              </a:rPr>
              <a:t>)</a:t>
            </a:r>
            <a:r>
              <a:rPr sz="1400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152015"/>
            <a:ext cx="539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two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points: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" y="2667000"/>
            <a:ext cx="7175500" cy="1752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59740" y="4591050"/>
            <a:ext cx="533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following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 </a:t>
            </a:r>
            <a:r>
              <a:rPr sz="1800" spc="-10" dirty="0">
                <a:latin typeface="Calibri"/>
                <a:cs typeface="Calibri"/>
              </a:rPr>
              <a:t>displays </a:t>
            </a:r>
            <a:r>
              <a:rPr sz="1800" dirty="0">
                <a:latin typeface="Calibri"/>
                <a:cs typeface="Calibri"/>
              </a:rPr>
              <a:t>another </a:t>
            </a:r>
            <a:r>
              <a:rPr sz="1800" spc="-10" dirty="0">
                <a:latin typeface="Calibri"/>
                <a:cs typeface="Calibri"/>
              </a:rPr>
              <a:t>example: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62000" y="5077967"/>
            <a:ext cx="7696200" cy="10185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DECLARE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@City1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geography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@City1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geography::STPolyFromText(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'POLYGON((175.3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-41.5,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178.3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-37.9,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172.8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-34.6,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175.3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-41.5))',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4326)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26" y="294131"/>
            <a:ext cx="3593439" cy="353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000" y="1043939"/>
            <a:ext cx="7696200" cy="188087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0"/>
              </a:lnSpc>
            </a:pPr>
            <a:r>
              <a:rPr sz="1400" spc="-5" dirty="0">
                <a:latin typeface="Courier New"/>
                <a:cs typeface="Courier New"/>
              </a:rPr>
              <a:t>DECLARE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@City2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geography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SET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@City2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10" dirty="0">
                <a:latin typeface="Courier New"/>
                <a:cs typeface="Courier New"/>
              </a:rPr>
              <a:t>geography::STPolyFromText(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ts val="143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'POLYGON((169.3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-46.6,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174.3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-41.6,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172.5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-40.7,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166.3 -45.8,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169.3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-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ts val="1430"/>
              </a:lnSpc>
            </a:pPr>
            <a:r>
              <a:rPr sz="1400" spc="-5" dirty="0">
                <a:latin typeface="Courier New"/>
                <a:cs typeface="Courier New"/>
              </a:rPr>
              <a:t>46.6))',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4326)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DECLARE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@CombinedCity geography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@City1.STUnion(@City2)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@CombinedCity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990469"/>
            <a:ext cx="800925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declared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dirty="0">
                <a:latin typeface="Calibri"/>
                <a:cs typeface="Calibri"/>
              </a:rPr>
              <a:t> type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appropriate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assigned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Then,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combined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third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STUnion(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thod.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figu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s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</a:t>
            </a:r>
            <a:r>
              <a:rPr sz="1800" dirty="0">
                <a:latin typeface="Calibri"/>
                <a:cs typeface="Calibri"/>
              </a:rPr>
              <a:t>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2600" y="4256532"/>
            <a:ext cx="5181600" cy="232105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314" y="294131"/>
            <a:ext cx="3893413" cy="353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7292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introduced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four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10" dirty="0">
                <a:latin typeface="Calibri"/>
                <a:cs typeface="Calibri"/>
              </a:rPr>
              <a:t>suite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spatial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operators</a:t>
            </a:r>
            <a:r>
              <a:rPr sz="1800" spc="-5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 </a:t>
            </a:r>
            <a:r>
              <a:rPr sz="1800" spc="-30" dirty="0"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02208" y="1885188"/>
            <a:ext cx="4598035" cy="608330"/>
            <a:chOff x="902208" y="1885188"/>
            <a:chExt cx="4598035" cy="608330"/>
          </a:xfrm>
        </p:grpSpPr>
        <p:sp>
          <p:nvSpPr>
            <p:cNvPr id="10" name="object 10"/>
            <p:cNvSpPr/>
            <p:nvPr/>
          </p:nvSpPr>
          <p:spPr>
            <a:xfrm>
              <a:off x="915162" y="2102358"/>
              <a:ext cx="4572000" cy="378460"/>
            </a:xfrm>
            <a:custGeom>
              <a:avLst/>
              <a:gdLst/>
              <a:ahLst/>
              <a:cxnLst/>
              <a:rect l="l" t="t" r="r" b="b"/>
              <a:pathLst>
                <a:path w="4572000" h="378460">
                  <a:moveTo>
                    <a:pt x="0" y="377951"/>
                  </a:moveTo>
                  <a:lnTo>
                    <a:pt x="4572000" y="377951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4430" y="1898142"/>
              <a:ext cx="2895600" cy="443865"/>
            </a:xfrm>
            <a:custGeom>
              <a:avLst/>
              <a:gdLst/>
              <a:ahLst/>
              <a:cxnLst/>
              <a:rect l="l" t="t" r="r" b="b"/>
              <a:pathLst>
                <a:path w="2895600" h="443864">
                  <a:moveTo>
                    <a:pt x="2821686" y="0"/>
                  </a:moveTo>
                  <a:lnTo>
                    <a:pt x="73914" y="0"/>
                  </a:lnTo>
                  <a:lnTo>
                    <a:pt x="45144" y="5816"/>
                  </a:lnTo>
                  <a:lnTo>
                    <a:pt x="21650" y="21669"/>
                  </a:lnTo>
                  <a:lnTo>
                    <a:pt x="5809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09" y="398317"/>
                  </a:lnTo>
                  <a:lnTo>
                    <a:pt x="21650" y="421814"/>
                  </a:lnTo>
                  <a:lnTo>
                    <a:pt x="45144" y="437667"/>
                  </a:lnTo>
                  <a:lnTo>
                    <a:pt x="73914" y="443483"/>
                  </a:lnTo>
                  <a:lnTo>
                    <a:pt x="2821686" y="443483"/>
                  </a:lnTo>
                  <a:lnTo>
                    <a:pt x="2850433" y="437667"/>
                  </a:lnTo>
                  <a:lnTo>
                    <a:pt x="2873930" y="421814"/>
                  </a:lnTo>
                  <a:lnTo>
                    <a:pt x="2889783" y="398317"/>
                  </a:lnTo>
                  <a:lnTo>
                    <a:pt x="2895600" y="369569"/>
                  </a:lnTo>
                  <a:lnTo>
                    <a:pt x="2895600" y="73913"/>
                  </a:lnTo>
                  <a:lnTo>
                    <a:pt x="2889783" y="45166"/>
                  </a:lnTo>
                  <a:lnTo>
                    <a:pt x="2873930" y="21669"/>
                  </a:lnTo>
                  <a:lnTo>
                    <a:pt x="2850433" y="5816"/>
                  </a:lnTo>
                  <a:lnTo>
                    <a:pt x="2821686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54430" y="1898142"/>
              <a:ext cx="2895600" cy="443865"/>
            </a:xfrm>
            <a:custGeom>
              <a:avLst/>
              <a:gdLst/>
              <a:ahLst/>
              <a:cxnLst/>
              <a:rect l="l" t="t" r="r" b="b"/>
              <a:pathLst>
                <a:path w="2895600" h="443864">
                  <a:moveTo>
                    <a:pt x="0" y="73913"/>
                  </a:moveTo>
                  <a:lnTo>
                    <a:pt x="5809" y="45166"/>
                  </a:lnTo>
                  <a:lnTo>
                    <a:pt x="21650" y="21669"/>
                  </a:lnTo>
                  <a:lnTo>
                    <a:pt x="45144" y="5816"/>
                  </a:lnTo>
                  <a:lnTo>
                    <a:pt x="73914" y="0"/>
                  </a:lnTo>
                  <a:lnTo>
                    <a:pt x="2821686" y="0"/>
                  </a:lnTo>
                  <a:lnTo>
                    <a:pt x="2850433" y="5816"/>
                  </a:lnTo>
                  <a:lnTo>
                    <a:pt x="2873930" y="21669"/>
                  </a:lnTo>
                  <a:lnTo>
                    <a:pt x="2889783" y="45166"/>
                  </a:lnTo>
                  <a:lnTo>
                    <a:pt x="2895600" y="73913"/>
                  </a:lnTo>
                  <a:lnTo>
                    <a:pt x="2895600" y="369569"/>
                  </a:lnTo>
                  <a:lnTo>
                    <a:pt x="2889783" y="398317"/>
                  </a:lnTo>
                  <a:lnTo>
                    <a:pt x="2873930" y="421814"/>
                  </a:lnTo>
                  <a:lnTo>
                    <a:pt x="2850433" y="437667"/>
                  </a:lnTo>
                  <a:lnTo>
                    <a:pt x="2821686" y="443483"/>
                  </a:lnTo>
                  <a:lnTo>
                    <a:pt x="73914" y="443483"/>
                  </a:lnTo>
                  <a:lnTo>
                    <a:pt x="45144" y="437667"/>
                  </a:lnTo>
                  <a:lnTo>
                    <a:pt x="21650" y="421814"/>
                  </a:lnTo>
                  <a:lnTo>
                    <a:pt x="5809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902208" y="2548127"/>
            <a:ext cx="4598035" cy="624840"/>
            <a:chOff x="902208" y="2548127"/>
            <a:chExt cx="4598035" cy="624840"/>
          </a:xfrm>
        </p:grpSpPr>
        <p:sp>
          <p:nvSpPr>
            <p:cNvPr id="14" name="object 14"/>
            <p:cNvSpPr/>
            <p:nvPr/>
          </p:nvSpPr>
          <p:spPr>
            <a:xfrm>
              <a:off x="915162" y="2782061"/>
              <a:ext cx="4572000" cy="378460"/>
            </a:xfrm>
            <a:custGeom>
              <a:avLst/>
              <a:gdLst/>
              <a:ahLst/>
              <a:cxnLst/>
              <a:rect l="l" t="t" r="r" b="b"/>
              <a:pathLst>
                <a:path w="4572000" h="378460">
                  <a:moveTo>
                    <a:pt x="0" y="377951"/>
                  </a:moveTo>
                  <a:lnTo>
                    <a:pt x="4572000" y="377951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5F5B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3762" y="2561081"/>
              <a:ext cx="2895600" cy="443865"/>
            </a:xfrm>
            <a:custGeom>
              <a:avLst/>
              <a:gdLst/>
              <a:ahLst/>
              <a:cxnLst/>
              <a:rect l="l" t="t" r="r" b="b"/>
              <a:pathLst>
                <a:path w="2895600" h="443864">
                  <a:moveTo>
                    <a:pt x="2821686" y="0"/>
                  </a:moveTo>
                  <a:lnTo>
                    <a:pt x="73914" y="0"/>
                  </a:lnTo>
                  <a:lnTo>
                    <a:pt x="45144" y="5816"/>
                  </a:lnTo>
                  <a:lnTo>
                    <a:pt x="21650" y="21669"/>
                  </a:lnTo>
                  <a:lnTo>
                    <a:pt x="5809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09" y="398317"/>
                  </a:lnTo>
                  <a:lnTo>
                    <a:pt x="21650" y="421814"/>
                  </a:lnTo>
                  <a:lnTo>
                    <a:pt x="45144" y="437667"/>
                  </a:lnTo>
                  <a:lnTo>
                    <a:pt x="73914" y="443483"/>
                  </a:lnTo>
                  <a:lnTo>
                    <a:pt x="2821686" y="443483"/>
                  </a:lnTo>
                  <a:lnTo>
                    <a:pt x="2850433" y="437667"/>
                  </a:lnTo>
                  <a:lnTo>
                    <a:pt x="2873930" y="421814"/>
                  </a:lnTo>
                  <a:lnTo>
                    <a:pt x="2889783" y="398317"/>
                  </a:lnTo>
                  <a:lnTo>
                    <a:pt x="2895600" y="369569"/>
                  </a:lnTo>
                  <a:lnTo>
                    <a:pt x="2895600" y="73913"/>
                  </a:lnTo>
                  <a:lnTo>
                    <a:pt x="2889783" y="45166"/>
                  </a:lnTo>
                  <a:lnTo>
                    <a:pt x="2873930" y="21669"/>
                  </a:lnTo>
                  <a:lnTo>
                    <a:pt x="2850433" y="5816"/>
                  </a:lnTo>
                  <a:lnTo>
                    <a:pt x="2821686" y="0"/>
                  </a:lnTo>
                  <a:close/>
                </a:path>
              </a:pathLst>
            </a:custGeom>
            <a:solidFill>
              <a:srgbClr val="5F5B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3762" y="2561081"/>
              <a:ext cx="2895600" cy="443865"/>
            </a:xfrm>
            <a:custGeom>
              <a:avLst/>
              <a:gdLst/>
              <a:ahLst/>
              <a:cxnLst/>
              <a:rect l="l" t="t" r="r" b="b"/>
              <a:pathLst>
                <a:path w="2895600" h="443864">
                  <a:moveTo>
                    <a:pt x="0" y="73913"/>
                  </a:moveTo>
                  <a:lnTo>
                    <a:pt x="5809" y="45166"/>
                  </a:lnTo>
                  <a:lnTo>
                    <a:pt x="21650" y="21669"/>
                  </a:lnTo>
                  <a:lnTo>
                    <a:pt x="45144" y="5816"/>
                  </a:lnTo>
                  <a:lnTo>
                    <a:pt x="73914" y="0"/>
                  </a:lnTo>
                  <a:lnTo>
                    <a:pt x="2821686" y="0"/>
                  </a:lnTo>
                  <a:lnTo>
                    <a:pt x="2850433" y="5816"/>
                  </a:lnTo>
                  <a:lnTo>
                    <a:pt x="2873930" y="21669"/>
                  </a:lnTo>
                  <a:lnTo>
                    <a:pt x="2889783" y="45166"/>
                  </a:lnTo>
                  <a:lnTo>
                    <a:pt x="2895600" y="73913"/>
                  </a:lnTo>
                  <a:lnTo>
                    <a:pt x="2895600" y="369569"/>
                  </a:lnTo>
                  <a:lnTo>
                    <a:pt x="2889783" y="398317"/>
                  </a:lnTo>
                  <a:lnTo>
                    <a:pt x="2873930" y="421814"/>
                  </a:lnTo>
                  <a:lnTo>
                    <a:pt x="2850433" y="437667"/>
                  </a:lnTo>
                  <a:lnTo>
                    <a:pt x="2821686" y="443483"/>
                  </a:lnTo>
                  <a:lnTo>
                    <a:pt x="73914" y="443483"/>
                  </a:lnTo>
                  <a:lnTo>
                    <a:pt x="45144" y="437667"/>
                  </a:lnTo>
                  <a:lnTo>
                    <a:pt x="21650" y="421814"/>
                  </a:lnTo>
                  <a:lnTo>
                    <a:pt x="5809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02208" y="3229355"/>
            <a:ext cx="4598035" cy="624840"/>
            <a:chOff x="902208" y="3229355"/>
            <a:chExt cx="4598035" cy="624840"/>
          </a:xfrm>
        </p:grpSpPr>
        <p:sp>
          <p:nvSpPr>
            <p:cNvPr id="18" name="object 18"/>
            <p:cNvSpPr/>
            <p:nvPr/>
          </p:nvSpPr>
          <p:spPr>
            <a:xfrm>
              <a:off x="915162" y="3463289"/>
              <a:ext cx="4572000" cy="378460"/>
            </a:xfrm>
            <a:custGeom>
              <a:avLst/>
              <a:gdLst/>
              <a:ahLst/>
              <a:cxnLst/>
              <a:rect l="l" t="t" r="r" b="b"/>
              <a:pathLst>
                <a:path w="4572000" h="378460">
                  <a:moveTo>
                    <a:pt x="0" y="377952"/>
                  </a:moveTo>
                  <a:lnTo>
                    <a:pt x="4572000" y="377952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377952"/>
                  </a:lnTo>
                  <a:close/>
                </a:path>
              </a:pathLst>
            </a:custGeom>
            <a:ln w="25908">
              <a:solidFill>
                <a:srgbClr val="5279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3762" y="3242309"/>
              <a:ext cx="2895600" cy="441959"/>
            </a:xfrm>
            <a:custGeom>
              <a:avLst/>
              <a:gdLst/>
              <a:ahLst/>
              <a:cxnLst/>
              <a:rect l="l" t="t" r="r" b="b"/>
              <a:pathLst>
                <a:path w="2895600" h="441960">
                  <a:moveTo>
                    <a:pt x="2821940" y="0"/>
                  </a:moveTo>
                  <a:lnTo>
                    <a:pt x="73660" y="0"/>
                  </a:lnTo>
                  <a:lnTo>
                    <a:pt x="44989" y="5794"/>
                  </a:lnTo>
                  <a:lnTo>
                    <a:pt x="21575" y="21590"/>
                  </a:lnTo>
                  <a:lnTo>
                    <a:pt x="5789" y="45005"/>
                  </a:lnTo>
                  <a:lnTo>
                    <a:pt x="0" y="73660"/>
                  </a:lnTo>
                  <a:lnTo>
                    <a:pt x="0" y="368300"/>
                  </a:lnTo>
                  <a:lnTo>
                    <a:pt x="5789" y="396954"/>
                  </a:lnTo>
                  <a:lnTo>
                    <a:pt x="21575" y="420370"/>
                  </a:lnTo>
                  <a:lnTo>
                    <a:pt x="44989" y="436165"/>
                  </a:lnTo>
                  <a:lnTo>
                    <a:pt x="73660" y="441960"/>
                  </a:lnTo>
                  <a:lnTo>
                    <a:pt x="2821940" y="441960"/>
                  </a:lnTo>
                  <a:lnTo>
                    <a:pt x="2850594" y="436165"/>
                  </a:lnTo>
                  <a:lnTo>
                    <a:pt x="2874010" y="420370"/>
                  </a:lnTo>
                  <a:lnTo>
                    <a:pt x="2889805" y="396954"/>
                  </a:lnTo>
                  <a:lnTo>
                    <a:pt x="2895600" y="368300"/>
                  </a:lnTo>
                  <a:lnTo>
                    <a:pt x="2895600" y="73660"/>
                  </a:lnTo>
                  <a:lnTo>
                    <a:pt x="2889805" y="45005"/>
                  </a:lnTo>
                  <a:lnTo>
                    <a:pt x="2874010" y="21590"/>
                  </a:lnTo>
                  <a:lnTo>
                    <a:pt x="2850594" y="5794"/>
                  </a:lnTo>
                  <a:lnTo>
                    <a:pt x="2821940" y="0"/>
                  </a:lnTo>
                  <a:close/>
                </a:path>
              </a:pathLst>
            </a:custGeom>
            <a:solidFill>
              <a:srgbClr val="527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43762" y="3242309"/>
              <a:ext cx="2895600" cy="441959"/>
            </a:xfrm>
            <a:custGeom>
              <a:avLst/>
              <a:gdLst/>
              <a:ahLst/>
              <a:cxnLst/>
              <a:rect l="l" t="t" r="r" b="b"/>
              <a:pathLst>
                <a:path w="2895600" h="441960">
                  <a:moveTo>
                    <a:pt x="0" y="73660"/>
                  </a:moveTo>
                  <a:lnTo>
                    <a:pt x="5789" y="45005"/>
                  </a:lnTo>
                  <a:lnTo>
                    <a:pt x="21575" y="21590"/>
                  </a:lnTo>
                  <a:lnTo>
                    <a:pt x="44989" y="5794"/>
                  </a:lnTo>
                  <a:lnTo>
                    <a:pt x="73660" y="0"/>
                  </a:lnTo>
                  <a:lnTo>
                    <a:pt x="2821940" y="0"/>
                  </a:lnTo>
                  <a:lnTo>
                    <a:pt x="2850594" y="5794"/>
                  </a:lnTo>
                  <a:lnTo>
                    <a:pt x="2874010" y="21590"/>
                  </a:lnTo>
                  <a:lnTo>
                    <a:pt x="2889805" y="45005"/>
                  </a:lnTo>
                  <a:lnTo>
                    <a:pt x="2895600" y="73660"/>
                  </a:lnTo>
                  <a:lnTo>
                    <a:pt x="2895600" y="368300"/>
                  </a:lnTo>
                  <a:lnTo>
                    <a:pt x="2889805" y="396954"/>
                  </a:lnTo>
                  <a:lnTo>
                    <a:pt x="2874010" y="420370"/>
                  </a:lnTo>
                  <a:lnTo>
                    <a:pt x="2850594" y="436165"/>
                  </a:lnTo>
                  <a:lnTo>
                    <a:pt x="2821940" y="441960"/>
                  </a:lnTo>
                  <a:lnTo>
                    <a:pt x="73660" y="441960"/>
                  </a:lnTo>
                  <a:lnTo>
                    <a:pt x="44989" y="436165"/>
                  </a:lnTo>
                  <a:lnTo>
                    <a:pt x="21575" y="420370"/>
                  </a:lnTo>
                  <a:lnTo>
                    <a:pt x="5789" y="396954"/>
                  </a:lnTo>
                  <a:lnTo>
                    <a:pt x="0" y="368300"/>
                  </a:lnTo>
                  <a:lnTo>
                    <a:pt x="0" y="73660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02208" y="3909059"/>
            <a:ext cx="4598035" cy="624840"/>
            <a:chOff x="902208" y="3909059"/>
            <a:chExt cx="4598035" cy="624840"/>
          </a:xfrm>
        </p:grpSpPr>
        <p:sp>
          <p:nvSpPr>
            <p:cNvPr id="22" name="object 22"/>
            <p:cNvSpPr/>
            <p:nvPr/>
          </p:nvSpPr>
          <p:spPr>
            <a:xfrm>
              <a:off x="915162" y="4142993"/>
              <a:ext cx="4572000" cy="378460"/>
            </a:xfrm>
            <a:custGeom>
              <a:avLst/>
              <a:gdLst/>
              <a:ahLst/>
              <a:cxnLst/>
              <a:rect l="l" t="t" r="r" b="b"/>
              <a:pathLst>
                <a:path w="4572000" h="378460">
                  <a:moveTo>
                    <a:pt x="0" y="377951"/>
                  </a:moveTo>
                  <a:lnTo>
                    <a:pt x="4572000" y="377951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3762" y="3922013"/>
              <a:ext cx="2895600" cy="443865"/>
            </a:xfrm>
            <a:custGeom>
              <a:avLst/>
              <a:gdLst/>
              <a:ahLst/>
              <a:cxnLst/>
              <a:rect l="l" t="t" r="r" b="b"/>
              <a:pathLst>
                <a:path w="2895600" h="443864">
                  <a:moveTo>
                    <a:pt x="2821686" y="0"/>
                  </a:moveTo>
                  <a:lnTo>
                    <a:pt x="73914" y="0"/>
                  </a:lnTo>
                  <a:lnTo>
                    <a:pt x="45144" y="5816"/>
                  </a:lnTo>
                  <a:lnTo>
                    <a:pt x="21650" y="21669"/>
                  </a:lnTo>
                  <a:lnTo>
                    <a:pt x="5809" y="45166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09" y="398317"/>
                  </a:lnTo>
                  <a:lnTo>
                    <a:pt x="21650" y="421814"/>
                  </a:lnTo>
                  <a:lnTo>
                    <a:pt x="45144" y="437667"/>
                  </a:lnTo>
                  <a:lnTo>
                    <a:pt x="73914" y="443483"/>
                  </a:lnTo>
                  <a:lnTo>
                    <a:pt x="2821686" y="443483"/>
                  </a:lnTo>
                  <a:lnTo>
                    <a:pt x="2850433" y="437667"/>
                  </a:lnTo>
                  <a:lnTo>
                    <a:pt x="2873930" y="421814"/>
                  </a:lnTo>
                  <a:lnTo>
                    <a:pt x="2889783" y="398317"/>
                  </a:lnTo>
                  <a:lnTo>
                    <a:pt x="2895600" y="369569"/>
                  </a:lnTo>
                  <a:lnTo>
                    <a:pt x="2895600" y="73913"/>
                  </a:lnTo>
                  <a:lnTo>
                    <a:pt x="2889783" y="45166"/>
                  </a:lnTo>
                  <a:lnTo>
                    <a:pt x="2873930" y="21669"/>
                  </a:lnTo>
                  <a:lnTo>
                    <a:pt x="2850433" y="5816"/>
                  </a:lnTo>
                  <a:lnTo>
                    <a:pt x="2821686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3762" y="3922013"/>
              <a:ext cx="2895600" cy="443865"/>
            </a:xfrm>
            <a:custGeom>
              <a:avLst/>
              <a:gdLst/>
              <a:ahLst/>
              <a:cxnLst/>
              <a:rect l="l" t="t" r="r" b="b"/>
              <a:pathLst>
                <a:path w="2895600" h="443864">
                  <a:moveTo>
                    <a:pt x="0" y="73913"/>
                  </a:moveTo>
                  <a:lnTo>
                    <a:pt x="5809" y="45166"/>
                  </a:lnTo>
                  <a:lnTo>
                    <a:pt x="21650" y="21669"/>
                  </a:lnTo>
                  <a:lnTo>
                    <a:pt x="45144" y="5816"/>
                  </a:lnTo>
                  <a:lnTo>
                    <a:pt x="73914" y="0"/>
                  </a:lnTo>
                  <a:lnTo>
                    <a:pt x="2821686" y="0"/>
                  </a:lnTo>
                  <a:lnTo>
                    <a:pt x="2850433" y="5816"/>
                  </a:lnTo>
                  <a:lnTo>
                    <a:pt x="2873930" y="21669"/>
                  </a:lnTo>
                  <a:lnTo>
                    <a:pt x="2889783" y="45166"/>
                  </a:lnTo>
                  <a:lnTo>
                    <a:pt x="2895600" y="73913"/>
                  </a:lnTo>
                  <a:lnTo>
                    <a:pt x="2895600" y="369569"/>
                  </a:lnTo>
                  <a:lnTo>
                    <a:pt x="2889783" y="398317"/>
                  </a:lnTo>
                  <a:lnTo>
                    <a:pt x="2873930" y="421814"/>
                  </a:lnTo>
                  <a:lnTo>
                    <a:pt x="2850433" y="437667"/>
                  </a:lnTo>
                  <a:lnTo>
                    <a:pt x="2821686" y="443483"/>
                  </a:lnTo>
                  <a:lnTo>
                    <a:pt x="73914" y="443483"/>
                  </a:lnTo>
                  <a:lnTo>
                    <a:pt x="45144" y="437667"/>
                  </a:lnTo>
                  <a:lnTo>
                    <a:pt x="21650" y="421814"/>
                  </a:lnTo>
                  <a:lnTo>
                    <a:pt x="5809" y="398317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73302" y="1961514"/>
            <a:ext cx="1912620" cy="2293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Union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Aggregate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5360"/>
              </a:lnSpc>
              <a:spcBef>
                <a:spcPts val="41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Envelope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Aggregate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Collection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Aggregate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Convex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Hull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Aggregate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459740" y="4782388"/>
            <a:ext cx="783399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implemented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static</a:t>
            </a:r>
            <a:r>
              <a:rPr sz="1800" spc="-5" dirty="0">
                <a:latin typeface="Calibri"/>
                <a:cs typeface="Calibri"/>
              </a:rPr>
              <a:t> methods,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either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geograph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geometr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Although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applicable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spatial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best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described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polygons.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301752"/>
            <a:ext cx="3328314" cy="3463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7711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269238"/>
            <a:ext cx="5528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performs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union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operation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set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geometry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6427" y="1900427"/>
            <a:ext cx="8161020" cy="771525"/>
            <a:chOff x="376427" y="1900427"/>
            <a:chExt cx="8161020" cy="77152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427" y="1900427"/>
              <a:ext cx="8161020" cy="7711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1" y="1906523"/>
              <a:ext cx="8020811" cy="76504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2627" y="3578352"/>
            <a:ext cx="1074420" cy="38709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59740" y="2981325"/>
            <a:ext cx="4775835" cy="89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UnionAg</a:t>
            </a:r>
            <a:r>
              <a:rPr sz="1800" spc="-15" dirty="0">
                <a:latin typeface="Courier New"/>
                <a:cs typeface="Courier New"/>
              </a:rPr>
              <a:t>g</a:t>
            </a:r>
            <a:r>
              <a:rPr sz="1800" spc="-5" dirty="0">
                <a:latin typeface="Courier New"/>
                <a:cs typeface="Courier New"/>
              </a:rPr>
              <a:t>r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ga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381000" y="4169664"/>
            <a:ext cx="8001000" cy="70739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UnionAggregate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( </a:t>
            </a:r>
            <a:r>
              <a:rPr sz="1400" spc="-5" dirty="0">
                <a:latin typeface="Courier New"/>
                <a:cs typeface="Courier New"/>
              </a:rPr>
              <a:t>geometry_operand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or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geography_operand)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9740" y="4972050"/>
            <a:ext cx="77616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geometry_operand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geometry</a:t>
            </a:r>
            <a:r>
              <a:rPr sz="1800" dirty="0">
                <a:latin typeface="Calibri"/>
                <a:cs typeface="Calibri"/>
              </a:rPr>
              <a:t> 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comprising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243840" marR="5080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Calibri"/>
                <a:cs typeface="Calibri"/>
              </a:rPr>
              <a:t>geometry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10" dirty="0">
                <a:latin typeface="Calibri"/>
                <a:cs typeface="Calibri"/>
              </a:rPr>
              <a:t>performed.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geography_operand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comprising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union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301752"/>
            <a:ext cx="3328314" cy="346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8414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ip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emon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mple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 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Unio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uses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Person.Address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AdventureWorks2012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database.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1676400"/>
            <a:ext cx="7696200" cy="10185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4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Geography::UnionAggregate(SpatialLocation)</a:t>
            </a:r>
            <a:endParaRPr sz="1400">
              <a:latin typeface="Courier New"/>
              <a:cs typeface="Courier New"/>
            </a:endParaRPr>
          </a:p>
          <a:p>
            <a:pPr marL="91440" marR="557339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894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AVGLocation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Person.Address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City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'London‘;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2761310"/>
            <a:ext cx="41052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 displays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05000" y="3180588"/>
            <a:ext cx="5402580" cy="7818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59740" y="3904869"/>
            <a:ext cx="8203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visual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representation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spatial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viewed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by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clicking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Spatial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results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window: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2600" y="4495800"/>
            <a:ext cx="5562600" cy="2066544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835" y="294386"/>
              <a:ext cx="2036533" cy="2644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56463"/>
            <a:ext cx="8229600" cy="641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 dirty="0">
              <a:latin typeface="Tahoma"/>
              <a:cs typeface="Tahoma"/>
            </a:endParaRPr>
          </a:p>
          <a:p>
            <a:pPr marL="429895" marR="132080" indent="-341630">
              <a:lnSpc>
                <a:spcPct val="100000"/>
              </a:lnSpc>
              <a:spcBef>
                <a:spcPts val="1085"/>
              </a:spcBef>
              <a:buFont typeface="Wingdings"/>
              <a:buChar char=""/>
              <a:tabLst>
                <a:tab pos="429895" algn="l"/>
                <a:tab pos="430530" algn="l"/>
              </a:tabLst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includes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several </a:t>
            </a:r>
            <a:r>
              <a:rPr sz="1800" spc="-5" dirty="0">
                <a:latin typeface="Calibri"/>
                <a:cs typeface="Calibri"/>
              </a:rPr>
              <a:t>powerful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help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efficiently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quickly.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 dirty="0">
              <a:latin typeface="Calibri"/>
              <a:cs typeface="Calibri"/>
            </a:endParaRPr>
          </a:p>
          <a:p>
            <a:pPr marL="429895" marR="234315" indent="-341630">
              <a:lnSpc>
                <a:spcPct val="100000"/>
              </a:lnSpc>
              <a:buFont typeface="Wingdings"/>
              <a:buChar char=""/>
              <a:tabLst>
                <a:tab pos="429895" algn="l"/>
                <a:tab pos="430530" algn="l"/>
              </a:tabLst>
            </a:pP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grouped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and/or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together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present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summarized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1700" dirty="0">
              <a:latin typeface="Calibri"/>
              <a:cs typeface="Calibri"/>
            </a:endParaRPr>
          </a:p>
          <a:p>
            <a:pPr marL="429895" marR="5080" indent="-341630">
              <a:lnSpc>
                <a:spcPct val="100000"/>
              </a:lnSpc>
              <a:buFont typeface="Wingdings"/>
              <a:buChar char=""/>
              <a:tabLst>
                <a:tab pos="429895" algn="l"/>
                <a:tab pos="430530" algn="l"/>
              </a:tabLst>
            </a:pPr>
            <a:r>
              <a:rPr sz="1800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concept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subqueries,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resultset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criteria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oth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 </a:t>
            </a:r>
            <a:r>
              <a:rPr sz="1800" spc="-5" dirty="0">
                <a:latin typeface="Courier New"/>
                <a:cs typeface="Courier New"/>
              </a:rPr>
              <a:t>SELEC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spc="-12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1800" dirty="0">
              <a:latin typeface="Calibri"/>
              <a:cs typeface="Calibri"/>
            </a:endParaRPr>
          </a:p>
          <a:p>
            <a:pPr marL="429895" marR="138430" indent="-341630">
              <a:lnSpc>
                <a:spcPct val="100000"/>
              </a:lnSpc>
              <a:buFont typeface="Wingdings"/>
              <a:buChar char=""/>
              <a:tabLst>
                <a:tab pos="429895" algn="l"/>
                <a:tab pos="430530" algn="l"/>
              </a:tabLst>
            </a:pPr>
            <a:r>
              <a:rPr sz="1800" dirty="0">
                <a:latin typeface="Calibri"/>
                <a:cs typeface="Calibri"/>
              </a:rPr>
              <a:t>Joins </a:t>
            </a:r>
            <a:r>
              <a:rPr sz="1800" spc="-5" dirty="0">
                <a:latin typeface="Calibri"/>
                <a:cs typeface="Calibri"/>
              </a:rPr>
              <a:t>help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combine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two 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logical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1650" dirty="0">
              <a:latin typeface="Calibri"/>
              <a:cs typeface="Calibri"/>
            </a:endParaRPr>
          </a:p>
          <a:p>
            <a:pPr marL="429895" marR="62865" indent="-341630">
              <a:lnSpc>
                <a:spcPct val="103299"/>
              </a:lnSpc>
              <a:buFont typeface="Wingdings"/>
              <a:buChar char=""/>
              <a:tabLst>
                <a:tab pos="429895" algn="l"/>
                <a:tab pos="430530" algn="l"/>
              </a:tabLst>
            </a:pP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 op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UNIO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INTERSEC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ombin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om  </a:t>
            </a:r>
            <a:r>
              <a:rPr sz="1800" spc="-10" dirty="0">
                <a:latin typeface="Calibri"/>
                <a:cs typeface="Calibri"/>
              </a:rPr>
              <a:t>two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1650" dirty="0">
              <a:latin typeface="Calibri"/>
              <a:cs typeface="Calibri"/>
            </a:endParaRPr>
          </a:p>
          <a:p>
            <a:pPr marL="429895" marR="130175" indent="-341630">
              <a:lnSpc>
                <a:spcPct val="103400"/>
              </a:lnSpc>
              <a:buFont typeface="Wingdings"/>
              <a:buChar char=""/>
              <a:tabLst>
                <a:tab pos="429895" algn="l"/>
                <a:tab pos="43053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PIVOT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UNPIVOT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used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transform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orientation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column-oriented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row-oriented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versa.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1650" dirty="0">
              <a:latin typeface="Calibri"/>
              <a:cs typeface="Calibri"/>
            </a:endParaRPr>
          </a:p>
          <a:p>
            <a:pPr marL="429895" marR="86360" indent="-341630">
              <a:lnSpc>
                <a:spcPct val="103299"/>
              </a:lnSpc>
              <a:buFont typeface="Wingdings"/>
              <a:buChar char=""/>
              <a:tabLst>
                <a:tab pos="429895" algn="l"/>
                <a:tab pos="43053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GROUPING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subclause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GROUP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BY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helps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specify </a:t>
            </a:r>
            <a:r>
              <a:rPr sz="1800" spc="-5" dirty="0">
                <a:latin typeface="Calibri"/>
                <a:cs typeface="Calibri"/>
              </a:rPr>
              <a:t>multiple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groupings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single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query.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23376" y="662401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054" y="294131"/>
            <a:ext cx="3819791" cy="3539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986027"/>
            <a:ext cx="8161020" cy="7711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068070"/>
            <a:ext cx="769556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3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bounding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given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geometry</a:t>
            </a:r>
            <a:r>
              <a:rPr sz="1800" spc="-7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geography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objects.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exhibits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behaviors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geography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geometry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types.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662427"/>
            <a:ext cx="8161020" cy="77114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9176" y="2744851"/>
            <a:ext cx="7640320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33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geograph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type,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 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ula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obj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t, wh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loos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selected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6427" y="3500628"/>
            <a:ext cx="8161020" cy="695325"/>
            <a:chOff x="376427" y="3500628"/>
            <a:chExt cx="8161020" cy="69532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3500628"/>
              <a:ext cx="8161020" cy="6949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3500628"/>
              <a:ext cx="8020811" cy="69494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76427" y="1824227"/>
            <a:ext cx="8161020" cy="1000125"/>
            <a:chOff x="376427" y="1824227"/>
            <a:chExt cx="8161020" cy="100012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151" y="2058923"/>
              <a:ext cx="8020811" cy="7650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427" y="1824227"/>
              <a:ext cx="8161020" cy="7711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435" y="1824227"/>
              <a:ext cx="8022335" cy="76504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2627" y="4797552"/>
            <a:ext cx="1074420" cy="38709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59740" y="4277105"/>
            <a:ext cx="5498465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EnvelopeAggregate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457200" y="5379720"/>
            <a:ext cx="8001000" cy="25907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EnvelopeAggregate (geometry_operand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or</a:t>
            </a:r>
            <a:r>
              <a:rPr sz="1400" spc="-10" dirty="0">
                <a:latin typeface="Courier New"/>
                <a:cs typeface="Courier New"/>
              </a:rPr>
              <a:t> geography_operand)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9740" y="5658103"/>
            <a:ext cx="75482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geometry_operand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geometry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comprising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latin typeface="Calibri"/>
                <a:cs typeface="Calibri"/>
              </a:rPr>
              <a:t>geometry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054" y="294131"/>
            <a:ext cx="3819791" cy="353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5800" y="2362200"/>
            <a:ext cx="8001000" cy="147066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Geography::EnvelopeAggregate(SpatialLocation)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AS</a:t>
            </a:r>
            <a:r>
              <a:rPr sz="1400" spc="-7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Location</a:t>
            </a:r>
            <a:endParaRPr sz="1400">
              <a:latin typeface="Courier New"/>
              <a:cs typeface="Courier New"/>
            </a:endParaRPr>
          </a:p>
          <a:p>
            <a:pPr marL="91440" marR="566483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Person.Address </a:t>
            </a:r>
            <a:r>
              <a:rPr sz="1400" spc="-5" dirty="0">
                <a:latin typeface="Courier New"/>
                <a:cs typeface="Courier New"/>
              </a:rPr>
              <a:t> WHERE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City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'London‘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970026"/>
            <a:ext cx="8192134" cy="12852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43840" marR="434975">
              <a:lnSpc>
                <a:spcPct val="103299"/>
              </a:lnSpc>
              <a:spcBef>
                <a:spcPts val="25"/>
              </a:spcBef>
            </a:pPr>
            <a:r>
              <a:rPr sz="1800" spc="-10" dirty="0">
                <a:latin typeface="Courier New"/>
                <a:cs typeface="Courier New"/>
              </a:rPr>
              <a:t>geography_operand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comprising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spc="-5" dirty="0">
                <a:latin typeface="Calibri"/>
                <a:cs typeface="Calibri"/>
              </a:rPr>
              <a:t> objects.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spcBef>
                <a:spcPts val="121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bounding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box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variable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904869"/>
            <a:ext cx="656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visual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representation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400" y="4267200"/>
            <a:ext cx="6714744" cy="226009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131"/>
            <a:ext cx="3978122" cy="3539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986027"/>
            <a:ext cx="8161020" cy="771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2627" y="2250948"/>
            <a:ext cx="1074420" cy="3886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068070"/>
            <a:ext cx="7586980" cy="14859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66675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GeometryCollection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GeographyCollection</a:t>
            </a:r>
            <a:r>
              <a:rPr sz="1800" spc="-6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geometry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geography</a:t>
            </a:r>
            <a:r>
              <a:rPr sz="1800" spc="-7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spatial object(s)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133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Collect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spc="-5" dirty="0">
                <a:latin typeface="Courier New"/>
                <a:cs typeface="Courier New"/>
              </a:rPr>
              <a:t>o</a:t>
            </a:r>
            <a:r>
              <a:rPr sz="1800" spc="-15" dirty="0">
                <a:latin typeface="Courier New"/>
                <a:cs typeface="Courier New"/>
              </a:rPr>
              <a:t>n</a:t>
            </a:r>
            <a:r>
              <a:rPr sz="1800" spc="-5" dirty="0">
                <a:latin typeface="Courier New"/>
                <a:cs typeface="Courier New"/>
              </a:rPr>
              <a:t>Ag</a:t>
            </a:r>
            <a:r>
              <a:rPr sz="1800" spc="-15" dirty="0">
                <a:latin typeface="Courier New"/>
                <a:cs typeface="Courier New"/>
              </a:rPr>
              <a:t>g</a:t>
            </a:r>
            <a:r>
              <a:rPr sz="1800" spc="-5" dirty="0">
                <a:latin typeface="Courier New"/>
                <a:cs typeface="Courier New"/>
              </a:rPr>
              <a:t>r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ga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  <a:spcBef>
                <a:spcPts val="1714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57200" y="2788920"/>
            <a:ext cx="8001000" cy="25907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CollectionAggregate (geometry_operand </a:t>
            </a:r>
            <a:r>
              <a:rPr sz="1400" spc="-10" dirty="0">
                <a:latin typeface="Courier New"/>
                <a:cs typeface="Courier New"/>
              </a:rPr>
              <a:t>or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geography_operand)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3295269"/>
            <a:ext cx="8160384" cy="224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geometry_operand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geometry</a:t>
            </a:r>
            <a:r>
              <a:rPr sz="1800" dirty="0">
                <a:latin typeface="Calibri"/>
                <a:cs typeface="Calibri"/>
              </a:rPr>
              <a:t> 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comprising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  <a:spcBef>
                <a:spcPts val="70"/>
              </a:spcBef>
            </a:pPr>
            <a:r>
              <a:rPr sz="1800" dirty="0">
                <a:latin typeface="Calibri"/>
                <a:cs typeface="Calibri"/>
              </a:rPr>
              <a:t>geometry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geography_operand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dirty="0">
                <a:latin typeface="Calibri"/>
                <a:cs typeface="Calibri"/>
              </a:rPr>
              <a:t> type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comprising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set of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GeometryCollection</a:t>
            </a:r>
            <a:r>
              <a:rPr sz="1800" spc="-67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instance</a:t>
            </a:r>
            <a:r>
              <a:rPr sz="1800" spc="-5" dirty="0">
                <a:latin typeface="Calibri"/>
                <a:cs typeface="Calibri"/>
              </a:rPr>
              <a:t> 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CurvePol</a:t>
            </a:r>
            <a:r>
              <a:rPr sz="1800" spc="-15" dirty="0">
                <a:latin typeface="Courier New"/>
                <a:cs typeface="Courier New"/>
              </a:rPr>
              <a:t>y</a:t>
            </a:r>
            <a:r>
              <a:rPr sz="1800" spc="-5" dirty="0">
                <a:latin typeface="Courier New"/>
                <a:cs typeface="Courier New"/>
              </a:rPr>
              <a:t>g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Polygon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5800" y="5798820"/>
            <a:ext cx="80010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DECLARE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@CollectionDemo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TABLE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shape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geometry,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131"/>
            <a:ext cx="3978122" cy="353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5800" y="990600"/>
            <a:ext cx="8001000" cy="22466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shapeType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nvarchar(50)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91440" marR="1196340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INSERT INTO </a:t>
            </a:r>
            <a:r>
              <a:rPr sz="1400" spc="-10" dirty="0">
                <a:latin typeface="Courier New"/>
                <a:cs typeface="Courier New"/>
              </a:rPr>
              <a:t>@CollectionDemo(shape,shapeType) </a:t>
            </a:r>
            <a:r>
              <a:rPr sz="1400" spc="-5" dirty="0">
                <a:latin typeface="Courier New"/>
                <a:cs typeface="Courier New"/>
              </a:rPr>
              <a:t> VALUES('CURVEPOLYGON(CIRCULARSTRING(2</a:t>
            </a:r>
            <a:r>
              <a:rPr sz="1400" spc="-10" dirty="0">
                <a:latin typeface="Courier New"/>
                <a:cs typeface="Courier New"/>
              </a:rPr>
              <a:t> 3, </a:t>
            </a:r>
            <a:r>
              <a:rPr sz="1400" dirty="0">
                <a:latin typeface="Courier New"/>
                <a:cs typeface="Courier New"/>
              </a:rPr>
              <a:t>4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1,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6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3, </a:t>
            </a:r>
            <a:r>
              <a:rPr sz="1400" dirty="0">
                <a:latin typeface="Courier New"/>
                <a:cs typeface="Courier New"/>
              </a:rPr>
              <a:t>4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5,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2</a:t>
            </a:r>
            <a:r>
              <a:rPr sz="1400" spc="-5" dirty="0">
                <a:latin typeface="Courier New"/>
                <a:cs typeface="Courier New"/>
              </a:rPr>
              <a:t> 3))',</a:t>
            </a:r>
            <a:endParaRPr sz="1400">
              <a:latin typeface="Courier New"/>
              <a:cs typeface="Courier New"/>
            </a:endParaRPr>
          </a:p>
          <a:p>
            <a:pPr marL="198120">
              <a:lnSpc>
                <a:spcPct val="100000"/>
              </a:lnSpc>
              <a:spcBef>
                <a:spcPts val="210"/>
              </a:spcBef>
            </a:pPr>
            <a:r>
              <a:rPr sz="1400" spc="-5" dirty="0">
                <a:latin typeface="Courier New"/>
                <a:cs typeface="Courier New"/>
              </a:rPr>
              <a:t>'Circle'),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('POLYGON((1</a:t>
            </a:r>
            <a:r>
              <a:rPr sz="1400" spc="-10" dirty="0">
                <a:latin typeface="Courier New"/>
                <a:cs typeface="Courier New"/>
              </a:rPr>
              <a:t> 1,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4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4</a:t>
            </a:r>
            <a:r>
              <a:rPr sz="1400" spc="-5" dirty="0">
                <a:latin typeface="Courier New"/>
                <a:cs typeface="Courier New"/>
              </a:rPr>
              <a:t> 5,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1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5, </a:t>
            </a:r>
            <a:r>
              <a:rPr sz="1400" dirty="0">
                <a:latin typeface="Courier New"/>
                <a:cs typeface="Courier New"/>
              </a:rPr>
              <a:t>1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1))',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'Rectangle');</a:t>
            </a:r>
            <a:endParaRPr sz="1400">
              <a:latin typeface="Courier New"/>
              <a:cs typeface="Courier New"/>
            </a:endParaRPr>
          </a:p>
          <a:p>
            <a:pPr marL="91440" marR="332676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6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geometry::CollectionAggregate(shape)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@CollectionDemo;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3383026"/>
            <a:ext cx="506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-5" dirty="0">
                <a:latin typeface="Calibri"/>
                <a:cs typeface="Calibri"/>
              </a:rPr>
              <a:t> shows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200" y="3785615"/>
            <a:ext cx="6516624" cy="276758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131"/>
            <a:ext cx="4365218" cy="3539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627" y="2193035"/>
            <a:ext cx="1074420" cy="3886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9740" y="1048258"/>
            <a:ext cx="7855584" cy="144716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4330" marR="5080" indent="-342265">
              <a:lnSpc>
                <a:spcPts val="2090"/>
              </a:lnSpc>
              <a:spcBef>
                <a:spcPts val="2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convex </a:t>
            </a:r>
            <a:r>
              <a:rPr sz="1800" spc="-5" dirty="0">
                <a:latin typeface="Calibri"/>
                <a:cs typeface="Calibri"/>
              </a:rPr>
              <a:t>hull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polygon,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encloses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spatial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geometry</a:t>
            </a:r>
            <a:r>
              <a:rPr sz="1800" spc="-10" dirty="0">
                <a:latin typeface="Calibri"/>
                <a:cs typeface="Calibri"/>
              </a:rPr>
              <a:t>/</a:t>
            </a:r>
            <a:r>
              <a:rPr sz="1800" spc="-10" dirty="0">
                <a:latin typeface="Courier New"/>
                <a:cs typeface="Courier New"/>
              </a:rPr>
              <a:t>geography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ConvexHullAggregate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5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2865120"/>
            <a:ext cx="8001000" cy="25907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ConvexHullAggregate (geometry_operand </a:t>
            </a:r>
            <a:r>
              <a:rPr sz="1400" spc="-10" dirty="0">
                <a:latin typeface="Courier New"/>
                <a:cs typeface="Courier New"/>
              </a:rPr>
              <a:t>or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geography_operand)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3429761"/>
            <a:ext cx="77616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geometry_operand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geometry</a:t>
            </a:r>
            <a:r>
              <a:rPr sz="1800" dirty="0">
                <a:latin typeface="Calibri"/>
                <a:cs typeface="Calibri"/>
              </a:rPr>
              <a:t> 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comprising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  <a:spcBef>
                <a:spcPts val="70"/>
              </a:spcBef>
            </a:pPr>
            <a:r>
              <a:rPr sz="1800" dirty="0">
                <a:latin typeface="Calibri"/>
                <a:cs typeface="Calibri"/>
              </a:rPr>
              <a:t>geometry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geography_operand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comprising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70"/>
              </a:spcBef>
            </a:pPr>
            <a:r>
              <a:rPr sz="1800" spc="-10" dirty="0">
                <a:latin typeface="Calibri"/>
                <a:cs typeface="Calibri"/>
              </a:rPr>
              <a:t>geography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219" y="294131"/>
              <a:ext cx="4365218" cy="3539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7687309" cy="115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95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ConvexHullAggregate</a:t>
            </a:r>
            <a:r>
              <a:rPr sz="1800" spc="-1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800" y="1447800"/>
            <a:ext cx="8001000" cy="147066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4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Geography::ConvexHullAggregate(SpatialLocation)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Location</a:t>
            </a:r>
            <a:endParaRPr sz="1400">
              <a:latin typeface="Courier New"/>
              <a:cs typeface="Courier New"/>
            </a:endParaRPr>
          </a:p>
          <a:p>
            <a:pPr marL="91440" marR="566483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Person.Address </a:t>
            </a:r>
            <a:r>
              <a:rPr sz="1400" spc="-5" dirty="0">
                <a:latin typeface="Courier New"/>
                <a:cs typeface="Courier New"/>
              </a:rPr>
              <a:t> WHERE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City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'London‘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3078226"/>
            <a:ext cx="440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7800" y="3701796"/>
            <a:ext cx="6629400" cy="269900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6426" y="295402"/>
            <a:ext cx="2392680" cy="348615"/>
            <a:chOff x="1176426" y="295402"/>
            <a:chExt cx="2392680" cy="3486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426" y="295402"/>
              <a:ext cx="1822805" cy="3482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8579" y="309118"/>
              <a:ext cx="154812" cy="2462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3585" y="306832"/>
              <a:ext cx="285369" cy="25184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6427" y="1063752"/>
            <a:ext cx="8161020" cy="6568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4299" y="1088263"/>
            <a:ext cx="762190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r>
              <a:rPr sz="1800" spc="-6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query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800" spc="-6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2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6427" y="2433827"/>
            <a:ext cx="8161020" cy="65836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76427" y="1671827"/>
            <a:ext cx="8161020" cy="711835"/>
            <a:chOff x="376427" y="1671827"/>
            <a:chExt cx="8161020" cy="71183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427" y="1671827"/>
              <a:ext cx="8161020" cy="6949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151" y="1789175"/>
              <a:ext cx="8020811" cy="5943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19176" y="2461640"/>
            <a:ext cx="7439659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words,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inner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criteria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outer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query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statement.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6427" y="3043427"/>
            <a:ext cx="8161020" cy="711835"/>
            <a:chOff x="376427" y="3043427"/>
            <a:chExt cx="8161020" cy="71183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427" y="3043427"/>
              <a:ext cx="8161020" cy="6949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151" y="3160775"/>
              <a:ext cx="8020811" cy="594360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2627" y="4645152"/>
            <a:ext cx="1074420" cy="38709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76427" y="5286755"/>
            <a:ext cx="8010525" cy="661670"/>
            <a:chOff x="376427" y="5286755"/>
            <a:chExt cx="8010525" cy="661670"/>
          </a:xfrm>
        </p:grpSpPr>
        <p:sp>
          <p:nvSpPr>
            <p:cNvPr id="23" name="object 23"/>
            <p:cNvSpPr/>
            <p:nvPr/>
          </p:nvSpPr>
          <p:spPr>
            <a:xfrm>
              <a:off x="380999" y="5291327"/>
              <a:ext cx="8001000" cy="652780"/>
            </a:xfrm>
            <a:custGeom>
              <a:avLst/>
              <a:gdLst/>
              <a:ahLst/>
              <a:cxnLst/>
              <a:rect l="l" t="t" r="r" b="b"/>
              <a:pathLst>
                <a:path w="8001000" h="652779">
                  <a:moveTo>
                    <a:pt x="8001000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8001000" y="652272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999" y="5291327"/>
              <a:ext cx="8001000" cy="652780"/>
            </a:xfrm>
            <a:custGeom>
              <a:avLst/>
              <a:gdLst/>
              <a:ahLst/>
              <a:cxnLst/>
              <a:rect l="l" t="t" r="r" b="b"/>
              <a:pathLst>
                <a:path w="8001000" h="652779">
                  <a:moveTo>
                    <a:pt x="0" y="652272"/>
                  </a:moveTo>
                  <a:lnTo>
                    <a:pt x="8001000" y="652272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65227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9740" y="3858514"/>
            <a:ext cx="7921625" cy="204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 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form</a:t>
            </a:r>
            <a:r>
              <a:rPr sz="1800" spc="-5" dirty="0">
                <a:latin typeface="Calibri"/>
                <a:cs typeface="Calibri"/>
              </a:rPr>
              <a:t> of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just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sign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follows: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&lt;ColumnName&gt;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&lt;table&gt;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445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&lt;ColumnName&gt;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( </a:t>
            </a:r>
            <a:r>
              <a:rPr sz="1400" spc="-10" dirty="0">
                <a:latin typeface="Courier New"/>
                <a:cs typeface="Courier New"/>
              </a:rPr>
              <a:t>SELECT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&lt;ColumnName&gt; FROM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&lt;Table&gt;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445"/>
              </a:lnSpc>
            </a:pPr>
            <a:r>
              <a:rPr sz="1400" spc="-5" dirty="0">
                <a:latin typeface="Courier New"/>
                <a:cs typeface="Courier New"/>
              </a:rPr>
              <a:t>&lt;ColumnName&gt;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&lt;Condition&gt;</a:t>
            </a:r>
            <a:r>
              <a:rPr sz="1400" spc="-5" dirty="0">
                <a:latin typeface="Tahoma"/>
                <a:cs typeface="Tahoma"/>
              </a:rPr>
              <a:t>�</a:t>
            </a:r>
            <a:r>
              <a:rPr sz="1400" spc="-5" dirty="0">
                <a:latin typeface="Courier New"/>
                <a:cs typeface="Courier New"/>
              </a:rPr>
              <a:t>&gt;)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6426" y="295402"/>
            <a:ext cx="2392680" cy="348615"/>
            <a:chOff x="1176426" y="295402"/>
            <a:chExt cx="2392680" cy="3486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426" y="295402"/>
              <a:ext cx="1822805" cy="3482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9976" y="306832"/>
              <a:ext cx="458978" cy="25184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9740" y="923290"/>
            <a:ext cx="8102600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24765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subquery,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innermost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c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scenario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required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determine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ship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most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recent</a:t>
            </a:r>
            <a:r>
              <a:rPr sz="1800" spc="-15" dirty="0">
                <a:latin typeface="Calibri"/>
                <a:cs typeface="Calibri"/>
              </a:rPr>
              <a:t> orders.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achieve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62000" y="2609088"/>
            <a:ext cx="7924800" cy="12776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DueDate,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ShipDate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Sales.SalesOrderHeader</a:t>
            </a:r>
            <a:endParaRPr sz="1400">
              <a:latin typeface="Courier New"/>
              <a:cs typeface="Courier New"/>
            </a:endParaRPr>
          </a:p>
          <a:p>
            <a:pPr marL="91440" marR="356933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WHERE Sales.SalesOrderHeader.OrderDate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8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(SELECT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MAX(OrderDate)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Sales.SalesOrderHeader)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4409058"/>
            <a:ext cx="806767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subquery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achieve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inner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subquery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dirty="0">
                <a:latin typeface="Calibri"/>
                <a:cs typeface="Calibri"/>
              </a:rPr>
              <a:t>is then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passed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query,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ship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all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orders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particular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6426" y="295402"/>
            <a:ext cx="2392680" cy="348615"/>
            <a:chOff x="1176426" y="295402"/>
            <a:chExt cx="2392680" cy="3486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426" y="295402"/>
              <a:ext cx="1822805" cy="3482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1880" y="306832"/>
              <a:ext cx="457073" cy="25184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9740" y="932434"/>
            <a:ext cx="6055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62200" y="1295400"/>
            <a:ext cx="4191000" cy="244144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81227" y="4424171"/>
            <a:ext cx="7934325" cy="1038225"/>
            <a:chOff x="681227" y="4424171"/>
            <a:chExt cx="7934325" cy="1038225"/>
          </a:xfrm>
        </p:grpSpPr>
        <p:sp>
          <p:nvSpPr>
            <p:cNvPr id="13" name="object 13"/>
            <p:cNvSpPr/>
            <p:nvPr/>
          </p:nvSpPr>
          <p:spPr>
            <a:xfrm>
              <a:off x="685799" y="4590287"/>
              <a:ext cx="7924800" cy="867410"/>
            </a:xfrm>
            <a:custGeom>
              <a:avLst/>
              <a:gdLst/>
              <a:ahLst/>
              <a:cxnLst/>
              <a:rect l="l" t="t" r="r" b="b"/>
              <a:pathLst>
                <a:path w="7924800" h="867410">
                  <a:moveTo>
                    <a:pt x="0" y="867156"/>
                  </a:moveTo>
                  <a:lnTo>
                    <a:pt x="7924800" y="86715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  <a:path w="7924800" h="867410">
                  <a:moveTo>
                    <a:pt x="0" y="867156"/>
                  </a:moveTo>
                  <a:lnTo>
                    <a:pt x="7924800" y="86715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9144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468" y="4424171"/>
              <a:ext cx="5554980" cy="33223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81227" y="5512308"/>
            <a:ext cx="7934325" cy="1036319"/>
            <a:chOff x="681227" y="5512308"/>
            <a:chExt cx="7934325" cy="1036319"/>
          </a:xfrm>
        </p:grpSpPr>
        <p:sp>
          <p:nvSpPr>
            <p:cNvPr id="16" name="object 16"/>
            <p:cNvSpPr/>
            <p:nvPr/>
          </p:nvSpPr>
          <p:spPr>
            <a:xfrm>
              <a:off x="685799" y="5678424"/>
              <a:ext cx="7924800" cy="866140"/>
            </a:xfrm>
            <a:custGeom>
              <a:avLst/>
              <a:gdLst/>
              <a:ahLst/>
              <a:cxnLst/>
              <a:rect l="l" t="t" r="r" b="b"/>
              <a:pathLst>
                <a:path w="7924800" h="866140">
                  <a:moveTo>
                    <a:pt x="0" y="865632"/>
                  </a:moveTo>
                  <a:lnTo>
                    <a:pt x="7924800" y="865632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865632"/>
                  </a:lnTo>
                  <a:close/>
                </a:path>
                <a:path w="7924800" h="866140">
                  <a:moveTo>
                    <a:pt x="0" y="865632"/>
                  </a:moveTo>
                  <a:lnTo>
                    <a:pt x="7924800" y="865632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865632"/>
                  </a:lnTo>
                  <a:close/>
                </a:path>
              </a:pathLst>
            </a:custGeom>
            <a:ln w="9144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468" y="5512308"/>
              <a:ext cx="5554980" cy="33223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59740" y="3752469"/>
            <a:ext cx="7834630" cy="265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returned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inner </a:t>
            </a:r>
            <a:r>
              <a:rPr sz="1800" spc="-25" dirty="0">
                <a:latin typeface="Calibri"/>
                <a:cs typeface="Calibri"/>
              </a:rPr>
              <a:t>query,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subquery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classified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847725">
              <a:lnSpc>
                <a:spcPct val="100000"/>
              </a:lnSpc>
              <a:spcBef>
                <a:spcPts val="740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Scalar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subqueries</a:t>
            </a:r>
            <a:endParaRPr sz="2000">
              <a:latin typeface="Calibri"/>
              <a:cs typeface="Calibri"/>
            </a:endParaRPr>
          </a:p>
          <a:p>
            <a:pPr marL="1013460" marR="602615" lvl="1" indent="-172720">
              <a:lnSpc>
                <a:spcPts val="1970"/>
              </a:lnSpc>
              <a:spcBef>
                <a:spcPts val="775"/>
              </a:spcBef>
              <a:buChar char="•"/>
              <a:tabLst>
                <a:tab pos="1014094" algn="l"/>
              </a:tabLst>
            </a:pP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-5" dirty="0">
                <a:latin typeface="Calibri"/>
                <a:cs typeface="Calibri"/>
              </a:rPr>
              <a:t>single value.</a:t>
            </a:r>
            <a:r>
              <a:rPr sz="1800" spc="-10" dirty="0">
                <a:latin typeface="Calibri"/>
                <a:cs typeface="Calibri"/>
              </a:rPr>
              <a:t> Here,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dirty="0">
                <a:latin typeface="Calibri"/>
                <a:cs typeface="Calibri"/>
              </a:rPr>
              <a:t> query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needs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written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single</a:t>
            </a:r>
            <a:r>
              <a:rPr sz="1800" spc="-10" dirty="0">
                <a:latin typeface="Calibri"/>
                <a:cs typeface="Calibri"/>
              </a:rPr>
              <a:t> result.</a:t>
            </a:r>
            <a:endParaRPr sz="1800">
              <a:latin typeface="Calibri"/>
              <a:cs typeface="Calibri"/>
            </a:endParaRPr>
          </a:p>
          <a:p>
            <a:pPr marL="847725">
              <a:lnSpc>
                <a:spcPct val="100000"/>
              </a:lnSpc>
              <a:spcBef>
                <a:spcPts val="1455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Multi-valued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subqueries</a:t>
            </a:r>
            <a:endParaRPr sz="2000">
              <a:latin typeface="Calibri"/>
              <a:cs typeface="Calibri"/>
            </a:endParaRPr>
          </a:p>
          <a:p>
            <a:pPr marL="1013460" marR="323850" lvl="1" indent="-172720">
              <a:lnSpc>
                <a:spcPts val="1970"/>
              </a:lnSpc>
              <a:spcBef>
                <a:spcPts val="775"/>
              </a:spcBef>
              <a:buChar char="•"/>
              <a:tabLst>
                <a:tab pos="1014094" algn="l"/>
              </a:tabLst>
            </a:pP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-10" dirty="0">
                <a:latin typeface="Calibri"/>
                <a:cs typeface="Calibri"/>
              </a:rPr>
              <a:t>result</a:t>
            </a:r>
            <a:r>
              <a:rPr sz="1800" spc="-5" dirty="0">
                <a:latin typeface="Calibri"/>
                <a:cs typeface="Calibri"/>
              </a:rPr>
              <a:t> similar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single-column table.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written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handle multiple possible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1623" y="294131"/>
            <a:ext cx="6466598" cy="3539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3752"/>
            <a:ext cx="8161020" cy="6568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089786"/>
            <a:ext cx="772922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 =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operator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subquery,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subquery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single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scalar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433827"/>
            <a:ext cx="8161020" cy="65836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671827"/>
            <a:ext cx="8161020" cy="711835"/>
            <a:chOff x="376427" y="1671827"/>
            <a:chExt cx="8161020" cy="7118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671827"/>
              <a:ext cx="8161020" cy="694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789175"/>
              <a:ext cx="8020811" cy="5943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2460116"/>
            <a:ext cx="7766684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ANY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ALL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EXIST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800" spc="-7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WHER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r>
              <a:rPr sz="1800" spc="-6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when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query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3043427"/>
            <a:ext cx="8161020" cy="711835"/>
            <a:chOff x="376427" y="3043427"/>
            <a:chExt cx="8161020" cy="7118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3043427"/>
              <a:ext cx="8161020" cy="694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3160775"/>
              <a:ext cx="8020811" cy="59436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3805428"/>
            <a:ext cx="8161020" cy="65836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14299" y="3957066"/>
            <a:ext cx="699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keywords,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also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predicates,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multi-valued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queries.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427" y="4398264"/>
            <a:ext cx="8161020" cy="711835"/>
            <a:chOff x="376427" y="4398264"/>
            <a:chExt cx="8161020" cy="71183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4398264"/>
              <a:ext cx="8161020" cy="6934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4515612"/>
              <a:ext cx="8020811" cy="594360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5177028"/>
            <a:ext cx="8161020" cy="65836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19176" y="5205476"/>
            <a:ext cx="751205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Here,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inner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than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there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employee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job title.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427" y="5786628"/>
            <a:ext cx="8161020" cy="711835"/>
            <a:chOff x="376427" y="5786628"/>
            <a:chExt cx="8161020" cy="71183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5786628"/>
              <a:ext cx="8161020" cy="6949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5903976"/>
              <a:ext cx="8020811" cy="594360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301752"/>
            <a:ext cx="3001860" cy="3463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847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182370"/>
            <a:ext cx="7239634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GROUP</a:t>
            </a:r>
            <a:r>
              <a:rPr sz="1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clause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partitions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one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subsets.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subset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expressions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common.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891027"/>
            <a:ext cx="8161020" cy="8473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976627"/>
            <a:ext cx="8161020" cy="771525"/>
            <a:chOff x="376427" y="1976627"/>
            <a:chExt cx="8161020" cy="77152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976627"/>
              <a:ext cx="8161020" cy="7711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982723"/>
              <a:ext cx="8020811" cy="7650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3011804"/>
            <a:ext cx="7637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every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grouped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row.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GROUP</a:t>
            </a:r>
            <a:r>
              <a:rPr sz="18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1800" spc="-6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clause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1876" y="3330066"/>
            <a:ext cx="30124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grouped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column.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2627" y="4226052"/>
            <a:ext cx="1074420" cy="38861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59740" y="3754577"/>
            <a:ext cx="4666615" cy="77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</a:t>
            </a:r>
            <a:r>
              <a:rPr sz="1800" spc="-10" dirty="0">
                <a:latin typeface="Courier New"/>
                <a:cs typeface="Courier New"/>
              </a:rPr>
              <a:t>U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cl</a:t>
            </a:r>
            <a:r>
              <a:rPr sz="1800" dirty="0">
                <a:latin typeface="Calibri"/>
                <a:cs typeface="Calibri"/>
              </a:rPr>
              <a:t>ause is as 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20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  <a:spcBef>
                <a:spcPts val="158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1000" y="4724400"/>
            <a:ext cx="8001000" cy="963294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91440" marR="13462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CREATE TYPE </a:t>
            </a:r>
            <a:r>
              <a:rPr sz="1400" dirty="0">
                <a:latin typeface="Courier New"/>
                <a:cs typeface="Courier New"/>
              </a:rPr>
              <a:t>[ </a:t>
            </a:r>
            <a:r>
              <a:rPr sz="1400" spc="-5" dirty="0">
                <a:latin typeface="Courier New"/>
                <a:cs typeface="Courier New"/>
              </a:rPr>
              <a:t>schema_name. </a:t>
            </a:r>
            <a:r>
              <a:rPr sz="1400" dirty="0">
                <a:latin typeface="Courier New"/>
                <a:cs typeface="Courier New"/>
              </a:rPr>
              <a:t>] </a:t>
            </a:r>
            <a:r>
              <a:rPr sz="1400" spc="-5" dirty="0">
                <a:latin typeface="Courier New"/>
                <a:cs typeface="Courier New"/>
              </a:rPr>
              <a:t>type_name </a:t>
            </a:r>
            <a:r>
              <a:rPr sz="1400" dirty="0">
                <a:latin typeface="Courier New"/>
                <a:cs typeface="Courier New"/>
              </a:rPr>
              <a:t>{ </a:t>
            </a:r>
            <a:r>
              <a:rPr sz="1400" spc="-5" dirty="0">
                <a:latin typeface="Courier New"/>
                <a:cs typeface="Courier New"/>
              </a:rPr>
              <a:t>FROM base_type </a:t>
            </a:r>
            <a:r>
              <a:rPr sz="1400" dirty="0">
                <a:latin typeface="Courier New"/>
                <a:cs typeface="Courier New"/>
              </a:rPr>
              <a:t>[ ( </a:t>
            </a:r>
            <a:r>
              <a:rPr sz="1400" spc="-5" dirty="0">
                <a:latin typeface="Courier New"/>
                <a:cs typeface="Courier New"/>
              </a:rPr>
              <a:t>precision </a:t>
            </a:r>
            <a:r>
              <a:rPr sz="1400" dirty="0">
                <a:latin typeface="Courier New"/>
                <a:cs typeface="Courier New"/>
              </a:rPr>
              <a:t>[ ,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scale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]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)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]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[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NULL </a:t>
            </a:r>
            <a:r>
              <a:rPr sz="1400" dirty="0">
                <a:latin typeface="Courier New"/>
                <a:cs typeface="Courier New"/>
              </a:rPr>
              <a:t>|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NOT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NULL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]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}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[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;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9740" y="5724855"/>
            <a:ext cx="80137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 dirty="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column_name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name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according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endParaRPr sz="1800" dirty="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75"/>
              </a:spcBef>
            </a:pPr>
            <a:r>
              <a:rPr sz="1800" dirty="0">
                <a:latin typeface="Calibri"/>
                <a:cs typeface="Calibri"/>
              </a:rPr>
              <a:t>be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grouped.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8912" y="3278123"/>
            <a:ext cx="8037830" cy="626745"/>
            <a:chOff x="438912" y="3278123"/>
            <a:chExt cx="8037830" cy="62674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912" y="3302507"/>
              <a:ext cx="8037576" cy="5715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152" y="3278123"/>
              <a:ext cx="8020811" cy="626363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723376" y="662401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1623" y="294131"/>
              <a:ext cx="6466598" cy="3539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4441825" cy="1136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-5" dirty="0">
                <a:latin typeface="Calibri"/>
                <a:cs typeface="Calibri"/>
              </a:rPr>
              <a:t> snippet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00" y="1496567"/>
            <a:ext cx="7924800" cy="10185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FirstName,</a:t>
            </a:r>
            <a:r>
              <a:rPr sz="1400" spc="-10" dirty="0">
                <a:latin typeface="Courier New"/>
                <a:cs typeface="Courier New"/>
              </a:rPr>
              <a:t> LastName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Person.Person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Person.Person.BusinessEntityID</a:t>
            </a:r>
            <a:r>
              <a:rPr sz="1400" spc="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(SELECT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BusinessEntityID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FROM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HumanResources.Employee</a:t>
            </a:r>
            <a:r>
              <a:rPr sz="1400" spc="-5" dirty="0">
                <a:latin typeface="Courier New"/>
                <a:cs typeface="Courier New"/>
              </a:rPr>
              <a:t> WHERE</a:t>
            </a:r>
            <a:r>
              <a:rPr sz="1400" spc="-10" dirty="0">
                <a:latin typeface="Courier New"/>
                <a:cs typeface="Courier New"/>
              </a:rPr>
              <a:t> JobTitle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='Research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and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Development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Manager');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676271"/>
            <a:ext cx="7960995" cy="2230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4330" marR="5080" indent="-342265">
              <a:lnSpc>
                <a:spcPct val="101699"/>
              </a:lnSpc>
              <a:spcBef>
                <a:spcPts val="6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inn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ev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BusinessE</a:t>
            </a:r>
            <a:r>
              <a:rPr sz="1800" spc="-15" dirty="0">
                <a:latin typeface="Courier New"/>
                <a:cs typeface="Courier New"/>
              </a:rPr>
              <a:t>n</a:t>
            </a:r>
            <a:r>
              <a:rPr sz="1800" spc="-5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spc="-5" dirty="0">
                <a:latin typeface="Courier New"/>
                <a:cs typeface="Courier New"/>
              </a:rPr>
              <a:t>t</a:t>
            </a:r>
            <a:r>
              <a:rPr sz="1800" spc="-15" dirty="0">
                <a:latin typeface="Courier New"/>
                <a:cs typeface="Courier New"/>
              </a:rPr>
              <a:t>y</a:t>
            </a:r>
            <a:r>
              <a:rPr sz="1800" spc="-5" dirty="0">
                <a:latin typeface="Courier New"/>
                <a:cs typeface="Courier New"/>
              </a:rPr>
              <a:t>I</a:t>
            </a:r>
            <a:r>
              <a:rPr sz="1800" dirty="0">
                <a:latin typeface="Courier New"/>
                <a:cs typeface="Courier New"/>
              </a:rPr>
              <a:t>D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10" dirty="0">
                <a:latin typeface="Courier New"/>
                <a:cs typeface="Courier New"/>
              </a:rPr>
              <a:t>HumanResources</a:t>
            </a:r>
            <a:r>
              <a:rPr sz="1800" spc="-10" dirty="0">
                <a:latin typeface="Calibri"/>
                <a:cs typeface="Calibri"/>
              </a:rPr>
              <a:t>.</a:t>
            </a:r>
            <a:r>
              <a:rPr sz="1800" spc="-10" dirty="0">
                <a:latin typeface="Courier New"/>
                <a:cs typeface="Courier New"/>
              </a:rPr>
              <a:t>Employee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those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job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title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'Research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Development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Manager'.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 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passed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query,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matches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BusinessEntityID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Person.Person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25" dirty="0">
                <a:latin typeface="Calibri"/>
                <a:cs typeface="Calibri"/>
              </a:rPr>
              <a:t>Finally,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matching,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extracted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0400" y="5105400"/>
            <a:ext cx="2348483" cy="10668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1623" y="294131"/>
            <a:ext cx="6466598" cy="353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6566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0" dirty="0">
                <a:latin typeface="Calibri"/>
                <a:cs typeface="Calibri"/>
              </a:rPr>
              <a:t>You</a:t>
            </a:r>
            <a:r>
              <a:rPr sz="1800" spc="-5" dirty="0">
                <a:latin typeface="Calibri"/>
                <a:cs typeface="Calibri"/>
              </a:rPr>
              <a:t> 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remember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points</a:t>
            </a:r>
            <a:r>
              <a:rPr sz="1800" dirty="0">
                <a:latin typeface="Calibri"/>
                <a:cs typeface="Calibri"/>
              </a:rPr>
              <a:t> 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subqueries: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45008" y="1699688"/>
          <a:ext cx="8000364" cy="821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005"/>
                <a:gridCol w="7348855"/>
                <a:gridCol w="230504"/>
              </a:tblGrid>
              <a:tr h="2670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1725"/>
                        </a:lnSpc>
                        <a:spcBef>
                          <a:spcPts val="27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ntext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text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image</a:t>
                      </a:r>
                      <a:r>
                        <a:rPr sz="1600" spc="-5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types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cannot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used</a:t>
                      </a:r>
                      <a:r>
                        <a:rPr sz="16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SELECT</a:t>
                      </a:r>
                      <a:r>
                        <a:rPr sz="1600" spc="-5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</a:tr>
              <a:tr h="3188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187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subqueries.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8063A1"/>
                      </a:solidFill>
                      <a:prstDash val="solid"/>
                    </a:lnR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</a:tr>
              <a:tr h="23588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R w="28575">
                      <a:solidFill>
                        <a:srgbClr val="8063A1"/>
                      </a:solidFill>
                      <a:prstDash val="solid"/>
                    </a:lnR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877061" y="1668017"/>
            <a:ext cx="7353300" cy="649605"/>
          </a:xfrm>
          <a:custGeom>
            <a:avLst/>
            <a:gdLst/>
            <a:ahLst/>
            <a:cxnLst/>
            <a:rect l="l" t="t" r="r" b="b"/>
            <a:pathLst>
              <a:path w="7353300" h="649605">
                <a:moveTo>
                  <a:pt x="7245096" y="0"/>
                </a:moveTo>
                <a:lnTo>
                  <a:pt x="108204" y="0"/>
                </a:lnTo>
                <a:lnTo>
                  <a:pt x="66088" y="8495"/>
                </a:lnTo>
                <a:lnTo>
                  <a:pt x="31694" y="31670"/>
                </a:lnTo>
                <a:lnTo>
                  <a:pt x="8504" y="66061"/>
                </a:lnTo>
                <a:lnTo>
                  <a:pt x="0" y="108203"/>
                </a:lnTo>
                <a:lnTo>
                  <a:pt x="0" y="541019"/>
                </a:lnTo>
                <a:lnTo>
                  <a:pt x="8504" y="583162"/>
                </a:lnTo>
                <a:lnTo>
                  <a:pt x="31694" y="617553"/>
                </a:lnTo>
                <a:lnTo>
                  <a:pt x="66088" y="640728"/>
                </a:lnTo>
                <a:lnTo>
                  <a:pt x="108204" y="649223"/>
                </a:lnTo>
                <a:lnTo>
                  <a:pt x="7245096" y="649223"/>
                </a:lnTo>
                <a:lnTo>
                  <a:pt x="7287238" y="640728"/>
                </a:lnTo>
                <a:lnTo>
                  <a:pt x="7321629" y="617553"/>
                </a:lnTo>
                <a:lnTo>
                  <a:pt x="7344804" y="583162"/>
                </a:lnTo>
                <a:lnTo>
                  <a:pt x="7353300" y="541019"/>
                </a:lnTo>
                <a:lnTo>
                  <a:pt x="7353300" y="108203"/>
                </a:lnTo>
                <a:lnTo>
                  <a:pt x="7344804" y="66061"/>
                </a:lnTo>
                <a:lnTo>
                  <a:pt x="7321629" y="31670"/>
                </a:lnTo>
                <a:lnTo>
                  <a:pt x="7287238" y="8495"/>
                </a:lnTo>
                <a:lnTo>
                  <a:pt x="7245096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45008" y="2627376"/>
            <a:ext cx="8027034" cy="905510"/>
            <a:chOff x="445008" y="2627376"/>
            <a:chExt cx="8027034" cy="905510"/>
          </a:xfrm>
        </p:grpSpPr>
        <p:sp>
          <p:nvSpPr>
            <p:cNvPr id="12" name="object 12"/>
            <p:cNvSpPr/>
            <p:nvPr/>
          </p:nvSpPr>
          <p:spPr>
            <a:xfrm>
              <a:off x="457962" y="2964942"/>
              <a:ext cx="8001000" cy="554990"/>
            </a:xfrm>
            <a:custGeom>
              <a:avLst/>
              <a:gdLst/>
              <a:ahLst/>
              <a:cxnLst/>
              <a:rect l="l" t="t" r="r" b="b"/>
              <a:pathLst>
                <a:path w="8001000" h="554989">
                  <a:moveTo>
                    <a:pt x="0" y="554736"/>
                  </a:moveTo>
                  <a:lnTo>
                    <a:pt x="8001000" y="55473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25908">
              <a:solidFill>
                <a:srgbClr val="685D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8774" y="2640330"/>
              <a:ext cx="7428230" cy="649605"/>
            </a:xfrm>
            <a:custGeom>
              <a:avLst/>
              <a:gdLst/>
              <a:ahLst/>
              <a:cxnLst/>
              <a:rect l="l" t="t" r="r" b="b"/>
              <a:pathLst>
                <a:path w="7428230" h="649604">
                  <a:moveTo>
                    <a:pt x="7319772" y="0"/>
                  </a:moveTo>
                  <a:lnTo>
                    <a:pt x="108204" y="0"/>
                  </a:lnTo>
                  <a:lnTo>
                    <a:pt x="66083" y="8495"/>
                  </a:lnTo>
                  <a:lnTo>
                    <a:pt x="31689" y="31670"/>
                  </a:lnTo>
                  <a:lnTo>
                    <a:pt x="8502" y="66061"/>
                  </a:lnTo>
                  <a:lnTo>
                    <a:pt x="0" y="108203"/>
                  </a:lnTo>
                  <a:lnTo>
                    <a:pt x="0" y="541019"/>
                  </a:lnTo>
                  <a:lnTo>
                    <a:pt x="8502" y="583162"/>
                  </a:lnTo>
                  <a:lnTo>
                    <a:pt x="31689" y="617553"/>
                  </a:lnTo>
                  <a:lnTo>
                    <a:pt x="66083" y="640728"/>
                  </a:lnTo>
                  <a:lnTo>
                    <a:pt x="108204" y="649223"/>
                  </a:lnTo>
                  <a:lnTo>
                    <a:pt x="7319772" y="649223"/>
                  </a:lnTo>
                  <a:lnTo>
                    <a:pt x="7361914" y="640728"/>
                  </a:lnTo>
                  <a:lnTo>
                    <a:pt x="7396305" y="617553"/>
                  </a:lnTo>
                  <a:lnTo>
                    <a:pt x="7419480" y="583162"/>
                  </a:lnTo>
                  <a:lnTo>
                    <a:pt x="7427976" y="541019"/>
                  </a:lnTo>
                  <a:lnTo>
                    <a:pt x="7427976" y="108203"/>
                  </a:lnTo>
                  <a:lnTo>
                    <a:pt x="7419480" y="66061"/>
                  </a:lnTo>
                  <a:lnTo>
                    <a:pt x="7396305" y="31670"/>
                  </a:lnTo>
                  <a:lnTo>
                    <a:pt x="7361914" y="8495"/>
                  </a:lnTo>
                  <a:lnTo>
                    <a:pt x="7319772" y="0"/>
                  </a:lnTo>
                  <a:close/>
                </a:path>
              </a:pathLst>
            </a:custGeom>
            <a:solidFill>
              <a:srgbClr val="685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8774" y="2640330"/>
              <a:ext cx="7428230" cy="649605"/>
            </a:xfrm>
            <a:custGeom>
              <a:avLst/>
              <a:gdLst/>
              <a:ahLst/>
              <a:cxnLst/>
              <a:rect l="l" t="t" r="r" b="b"/>
              <a:pathLst>
                <a:path w="7428230" h="649604">
                  <a:moveTo>
                    <a:pt x="0" y="108203"/>
                  </a:moveTo>
                  <a:lnTo>
                    <a:pt x="8502" y="66061"/>
                  </a:lnTo>
                  <a:lnTo>
                    <a:pt x="31689" y="31670"/>
                  </a:lnTo>
                  <a:lnTo>
                    <a:pt x="66083" y="8495"/>
                  </a:lnTo>
                  <a:lnTo>
                    <a:pt x="108204" y="0"/>
                  </a:lnTo>
                  <a:lnTo>
                    <a:pt x="7319772" y="0"/>
                  </a:lnTo>
                  <a:lnTo>
                    <a:pt x="7361914" y="8495"/>
                  </a:lnTo>
                  <a:lnTo>
                    <a:pt x="7396305" y="31670"/>
                  </a:lnTo>
                  <a:lnTo>
                    <a:pt x="7419480" y="66061"/>
                  </a:lnTo>
                  <a:lnTo>
                    <a:pt x="7427976" y="108203"/>
                  </a:lnTo>
                  <a:lnTo>
                    <a:pt x="7427976" y="541019"/>
                  </a:lnTo>
                  <a:lnTo>
                    <a:pt x="7419480" y="583162"/>
                  </a:lnTo>
                  <a:lnTo>
                    <a:pt x="7396305" y="617553"/>
                  </a:lnTo>
                  <a:lnTo>
                    <a:pt x="7361914" y="640728"/>
                  </a:lnTo>
                  <a:lnTo>
                    <a:pt x="7319772" y="649223"/>
                  </a:lnTo>
                  <a:lnTo>
                    <a:pt x="108204" y="649223"/>
                  </a:lnTo>
                  <a:lnTo>
                    <a:pt x="66083" y="640728"/>
                  </a:lnTo>
                  <a:lnTo>
                    <a:pt x="31689" y="617553"/>
                  </a:lnTo>
                  <a:lnTo>
                    <a:pt x="8502" y="583162"/>
                  </a:lnTo>
                  <a:lnTo>
                    <a:pt x="0" y="541019"/>
                  </a:lnTo>
                  <a:lnTo>
                    <a:pt x="0" y="1082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45008" y="3625596"/>
            <a:ext cx="8027034" cy="904240"/>
            <a:chOff x="445008" y="3625596"/>
            <a:chExt cx="8027034" cy="904240"/>
          </a:xfrm>
        </p:grpSpPr>
        <p:sp>
          <p:nvSpPr>
            <p:cNvPr id="16" name="object 16"/>
            <p:cNvSpPr/>
            <p:nvPr/>
          </p:nvSpPr>
          <p:spPr>
            <a:xfrm>
              <a:off x="457962" y="3963162"/>
              <a:ext cx="8001000" cy="553720"/>
            </a:xfrm>
            <a:custGeom>
              <a:avLst/>
              <a:gdLst/>
              <a:ahLst/>
              <a:cxnLst/>
              <a:rect l="l" t="t" r="r" b="b"/>
              <a:pathLst>
                <a:path w="8001000" h="553720">
                  <a:moveTo>
                    <a:pt x="0" y="553212"/>
                  </a:moveTo>
                  <a:lnTo>
                    <a:pt x="8001000" y="553212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25907">
              <a:solidFill>
                <a:srgbClr val="566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8774" y="3638550"/>
              <a:ext cx="7466330" cy="649605"/>
            </a:xfrm>
            <a:custGeom>
              <a:avLst/>
              <a:gdLst/>
              <a:ahLst/>
              <a:cxnLst/>
              <a:rect l="l" t="t" r="r" b="b"/>
              <a:pathLst>
                <a:path w="7466330" h="649604">
                  <a:moveTo>
                    <a:pt x="7357872" y="0"/>
                  </a:moveTo>
                  <a:lnTo>
                    <a:pt x="108204" y="0"/>
                  </a:lnTo>
                  <a:lnTo>
                    <a:pt x="66083" y="8495"/>
                  </a:lnTo>
                  <a:lnTo>
                    <a:pt x="31689" y="31670"/>
                  </a:lnTo>
                  <a:lnTo>
                    <a:pt x="8502" y="66061"/>
                  </a:lnTo>
                  <a:lnTo>
                    <a:pt x="0" y="108204"/>
                  </a:lnTo>
                  <a:lnTo>
                    <a:pt x="0" y="541020"/>
                  </a:lnTo>
                  <a:lnTo>
                    <a:pt x="8502" y="583162"/>
                  </a:lnTo>
                  <a:lnTo>
                    <a:pt x="31689" y="617553"/>
                  </a:lnTo>
                  <a:lnTo>
                    <a:pt x="66083" y="640728"/>
                  </a:lnTo>
                  <a:lnTo>
                    <a:pt x="108204" y="649224"/>
                  </a:lnTo>
                  <a:lnTo>
                    <a:pt x="7357872" y="649224"/>
                  </a:lnTo>
                  <a:lnTo>
                    <a:pt x="7400014" y="640728"/>
                  </a:lnTo>
                  <a:lnTo>
                    <a:pt x="7434405" y="617553"/>
                  </a:lnTo>
                  <a:lnTo>
                    <a:pt x="7457580" y="583162"/>
                  </a:lnTo>
                  <a:lnTo>
                    <a:pt x="7466076" y="541020"/>
                  </a:lnTo>
                  <a:lnTo>
                    <a:pt x="7466076" y="108204"/>
                  </a:lnTo>
                  <a:lnTo>
                    <a:pt x="7457580" y="66061"/>
                  </a:lnTo>
                  <a:lnTo>
                    <a:pt x="7434405" y="31670"/>
                  </a:lnTo>
                  <a:lnTo>
                    <a:pt x="7400014" y="8495"/>
                  </a:lnTo>
                  <a:lnTo>
                    <a:pt x="7357872" y="0"/>
                  </a:lnTo>
                  <a:close/>
                </a:path>
              </a:pathLst>
            </a:custGeom>
            <a:solidFill>
              <a:srgbClr val="566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8774" y="3638550"/>
              <a:ext cx="7466330" cy="649605"/>
            </a:xfrm>
            <a:custGeom>
              <a:avLst/>
              <a:gdLst/>
              <a:ahLst/>
              <a:cxnLst/>
              <a:rect l="l" t="t" r="r" b="b"/>
              <a:pathLst>
                <a:path w="7466330" h="649604">
                  <a:moveTo>
                    <a:pt x="0" y="108204"/>
                  </a:moveTo>
                  <a:lnTo>
                    <a:pt x="8502" y="66061"/>
                  </a:lnTo>
                  <a:lnTo>
                    <a:pt x="31689" y="31670"/>
                  </a:lnTo>
                  <a:lnTo>
                    <a:pt x="66083" y="8495"/>
                  </a:lnTo>
                  <a:lnTo>
                    <a:pt x="108204" y="0"/>
                  </a:lnTo>
                  <a:lnTo>
                    <a:pt x="7357872" y="0"/>
                  </a:lnTo>
                  <a:lnTo>
                    <a:pt x="7400014" y="8495"/>
                  </a:lnTo>
                  <a:lnTo>
                    <a:pt x="7434405" y="31670"/>
                  </a:lnTo>
                  <a:lnTo>
                    <a:pt x="7457580" y="66061"/>
                  </a:lnTo>
                  <a:lnTo>
                    <a:pt x="7466076" y="108204"/>
                  </a:lnTo>
                  <a:lnTo>
                    <a:pt x="7466076" y="541020"/>
                  </a:lnTo>
                  <a:lnTo>
                    <a:pt x="7457580" y="583162"/>
                  </a:lnTo>
                  <a:lnTo>
                    <a:pt x="7434405" y="617553"/>
                  </a:lnTo>
                  <a:lnTo>
                    <a:pt x="7400014" y="640728"/>
                  </a:lnTo>
                  <a:lnTo>
                    <a:pt x="7357872" y="649224"/>
                  </a:lnTo>
                  <a:lnTo>
                    <a:pt x="108204" y="649224"/>
                  </a:lnTo>
                  <a:lnTo>
                    <a:pt x="66083" y="640728"/>
                  </a:lnTo>
                  <a:lnTo>
                    <a:pt x="31689" y="617553"/>
                  </a:lnTo>
                  <a:lnTo>
                    <a:pt x="8502" y="583162"/>
                  </a:lnTo>
                  <a:lnTo>
                    <a:pt x="0" y="541020"/>
                  </a:lnTo>
                  <a:lnTo>
                    <a:pt x="0" y="10820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60899" y="2695448"/>
            <a:ext cx="7461884" cy="14897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0029" marR="486409">
              <a:lnSpc>
                <a:spcPts val="1780"/>
              </a:lnSpc>
              <a:spcBef>
                <a:spcPts val="27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SELECT</a:t>
            </a:r>
            <a:r>
              <a:rPr sz="1600" spc="-5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subquery</a:t>
            </a:r>
            <a:r>
              <a:rPr sz="16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introduced</a:t>
            </a:r>
            <a:r>
              <a:rPr sz="16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operator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60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only one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expression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or column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name.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Calibri"/>
              <a:cs typeface="Calibri"/>
            </a:endParaRPr>
          </a:p>
          <a:p>
            <a:pPr marL="240029">
              <a:lnSpc>
                <a:spcPts val="1850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Subqueries</a:t>
            </a:r>
            <a:r>
              <a:rPr sz="16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introduced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operator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600">
              <a:latin typeface="Calibri"/>
              <a:cs typeface="Calibri"/>
            </a:endParaRPr>
          </a:p>
          <a:p>
            <a:pPr marL="240029">
              <a:lnSpc>
                <a:spcPts val="1850"/>
              </a:lnSpc>
            </a:pP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keyword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ANY</a:t>
            </a:r>
            <a:r>
              <a:rPr sz="1600" spc="-5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ALL</a:t>
            </a:r>
            <a:r>
              <a:rPr sz="1600" spc="-5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GROUP</a:t>
            </a:r>
            <a:r>
              <a:rPr sz="16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16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HAVING</a:t>
            </a:r>
            <a:r>
              <a:rPr sz="1600" spc="-5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clauses.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5008" y="4622291"/>
            <a:ext cx="8027034" cy="905510"/>
            <a:chOff x="445008" y="4622291"/>
            <a:chExt cx="8027034" cy="905510"/>
          </a:xfrm>
        </p:grpSpPr>
        <p:sp>
          <p:nvSpPr>
            <p:cNvPr id="21" name="object 21"/>
            <p:cNvSpPr/>
            <p:nvPr/>
          </p:nvSpPr>
          <p:spPr>
            <a:xfrm>
              <a:off x="457962" y="4959857"/>
              <a:ext cx="8001000" cy="554990"/>
            </a:xfrm>
            <a:custGeom>
              <a:avLst/>
              <a:gdLst/>
              <a:ahLst/>
              <a:cxnLst/>
              <a:rect l="l" t="t" r="r" b="b"/>
              <a:pathLst>
                <a:path w="8001000" h="554989">
                  <a:moveTo>
                    <a:pt x="0" y="554736"/>
                  </a:moveTo>
                  <a:lnTo>
                    <a:pt x="8001000" y="55473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25908">
              <a:solidFill>
                <a:srgbClr val="5185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8774" y="4635245"/>
              <a:ext cx="7428230" cy="650875"/>
            </a:xfrm>
            <a:custGeom>
              <a:avLst/>
              <a:gdLst/>
              <a:ahLst/>
              <a:cxnLst/>
              <a:rect l="l" t="t" r="r" b="b"/>
              <a:pathLst>
                <a:path w="7428230" h="650875">
                  <a:moveTo>
                    <a:pt x="7319518" y="0"/>
                  </a:moveTo>
                  <a:lnTo>
                    <a:pt x="108457" y="0"/>
                  </a:lnTo>
                  <a:lnTo>
                    <a:pt x="66243" y="8516"/>
                  </a:lnTo>
                  <a:lnTo>
                    <a:pt x="31769" y="31749"/>
                  </a:lnTo>
                  <a:lnTo>
                    <a:pt x="8524" y="66222"/>
                  </a:lnTo>
                  <a:lnTo>
                    <a:pt x="0" y="108457"/>
                  </a:lnTo>
                  <a:lnTo>
                    <a:pt x="0" y="542289"/>
                  </a:lnTo>
                  <a:lnTo>
                    <a:pt x="8524" y="584525"/>
                  </a:lnTo>
                  <a:lnTo>
                    <a:pt x="31769" y="618997"/>
                  </a:lnTo>
                  <a:lnTo>
                    <a:pt x="66243" y="642231"/>
                  </a:lnTo>
                  <a:lnTo>
                    <a:pt x="108457" y="650747"/>
                  </a:lnTo>
                  <a:lnTo>
                    <a:pt x="7319518" y="650747"/>
                  </a:lnTo>
                  <a:lnTo>
                    <a:pt x="7361753" y="642231"/>
                  </a:lnTo>
                  <a:lnTo>
                    <a:pt x="7396226" y="618997"/>
                  </a:lnTo>
                  <a:lnTo>
                    <a:pt x="7419459" y="584525"/>
                  </a:lnTo>
                  <a:lnTo>
                    <a:pt x="7427976" y="542289"/>
                  </a:lnTo>
                  <a:lnTo>
                    <a:pt x="7427976" y="108457"/>
                  </a:lnTo>
                  <a:lnTo>
                    <a:pt x="7419459" y="66222"/>
                  </a:lnTo>
                  <a:lnTo>
                    <a:pt x="7396226" y="31749"/>
                  </a:lnTo>
                  <a:lnTo>
                    <a:pt x="7361753" y="8516"/>
                  </a:lnTo>
                  <a:lnTo>
                    <a:pt x="7319518" y="0"/>
                  </a:lnTo>
                  <a:close/>
                </a:path>
              </a:pathLst>
            </a:custGeom>
            <a:solidFill>
              <a:srgbClr val="518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8774" y="4635245"/>
              <a:ext cx="7428230" cy="650875"/>
            </a:xfrm>
            <a:custGeom>
              <a:avLst/>
              <a:gdLst/>
              <a:ahLst/>
              <a:cxnLst/>
              <a:rect l="l" t="t" r="r" b="b"/>
              <a:pathLst>
                <a:path w="7428230" h="650875">
                  <a:moveTo>
                    <a:pt x="0" y="108457"/>
                  </a:moveTo>
                  <a:lnTo>
                    <a:pt x="8524" y="66222"/>
                  </a:lnTo>
                  <a:lnTo>
                    <a:pt x="31769" y="31749"/>
                  </a:lnTo>
                  <a:lnTo>
                    <a:pt x="66243" y="8516"/>
                  </a:lnTo>
                  <a:lnTo>
                    <a:pt x="108457" y="0"/>
                  </a:lnTo>
                  <a:lnTo>
                    <a:pt x="7319518" y="0"/>
                  </a:lnTo>
                  <a:lnTo>
                    <a:pt x="7361753" y="8516"/>
                  </a:lnTo>
                  <a:lnTo>
                    <a:pt x="7396226" y="31749"/>
                  </a:lnTo>
                  <a:lnTo>
                    <a:pt x="7419459" y="66222"/>
                  </a:lnTo>
                  <a:lnTo>
                    <a:pt x="7427976" y="108457"/>
                  </a:lnTo>
                  <a:lnTo>
                    <a:pt x="7427976" y="542289"/>
                  </a:lnTo>
                  <a:lnTo>
                    <a:pt x="7419459" y="584525"/>
                  </a:lnTo>
                  <a:lnTo>
                    <a:pt x="7396226" y="618997"/>
                  </a:lnTo>
                  <a:lnTo>
                    <a:pt x="7361753" y="642231"/>
                  </a:lnTo>
                  <a:lnTo>
                    <a:pt x="7319518" y="650747"/>
                  </a:lnTo>
                  <a:lnTo>
                    <a:pt x="108457" y="650747"/>
                  </a:lnTo>
                  <a:lnTo>
                    <a:pt x="66243" y="642231"/>
                  </a:lnTo>
                  <a:lnTo>
                    <a:pt x="31769" y="618997"/>
                  </a:lnTo>
                  <a:lnTo>
                    <a:pt x="8524" y="584525"/>
                  </a:lnTo>
                  <a:lnTo>
                    <a:pt x="0" y="542289"/>
                  </a:lnTo>
                  <a:lnTo>
                    <a:pt x="0" y="10845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88237" y="4802835"/>
            <a:ext cx="6622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DISTINCT</a:t>
            </a:r>
            <a:r>
              <a:rPr sz="1600" spc="-5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keyword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subqueries</a:t>
            </a:r>
            <a:r>
              <a:rPr sz="16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GROUP</a:t>
            </a:r>
            <a:r>
              <a:rPr sz="16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5008" y="5620511"/>
            <a:ext cx="8027034" cy="905510"/>
            <a:chOff x="445008" y="5620511"/>
            <a:chExt cx="8027034" cy="905510"/>
          </a:xfrm>
        </p:grpSpPr>
        <p:sp>
          <p:nvSpPr>
            <p:cNvPr id="26" name="object 26"/>
            <p:cNvSpPr/>
            <p:nvPr/>
          </p:nvSpPr>
          <p:spPr>
            <a:xfrm>
              <a:off x="457962" y="5958077"/>
              <a:ext cx="8001000" cy="554990"/>
            </a:xfrm>
            <a:custGeom>
              <a:avLst/>
              <a:gdLst/>
              <a:ahLst/>
              <a:cxnLst/>
              <a:rect l="l" t="t" r="r" b="b"/>
              <a:pathLst>
                <a:path w="8001000" h="554990">
                  <a:moveTo>
                    <a:pt x="0" y="554736"/>
                  </a:moveTo>
                  <a:lnTo>
                    <a:pt x="8001000" y="55473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8774" y="5633465"/>
              <a:ext cx="7428230" cy="649605"/>
            </a:xfrm>
            <a:custGeom>
              <a:avLst/>
              <a:gdLst/>
              <a:ahLst/>
              <a:cxnLst/>
              <a:rect l="l" t="t" r="r" b="b"/>
              <a:pathLst>
                <a:path w="7428230" h="649604">
                  <a:moveTo>
                    <a:pt x="7319772" y="0"/>
                  </a:moveTo>
                  <a:lnTo>
                    <a:pt x="108204" y="0"/>
                  </a:lnTo>
                  <a:lnTo>
                    <a:pt x="66083" y="8504"/>
                  </a:lnTo>
                  <a:lnTo>
                    <a:pt x="31689" y="31694"/>
                  </a:lnTo>
                  <a:lnTo>
                    <a:pt x="8502" y="66088"/>
                  </a:lnTo>
                  <a:lnTo>
                    <a:pt x="0" y="108204"/>
                  </a:lnTo>
                  <a:lnTo>
                    <a:pt x="0" y="541020"/>
                  </a:lnTo>
                  <a:lnTo>
                    <a:pt x="8502" y="583135"/>
                  </a:lnTo>
                  <a:lnTo>
                    <a:pt x="31689" y="617529"/>
                  </a:lnTo>
                  <a:lnTo>
                    <a:pt x="66083" y="640719"/>
                  </a:lnTo>
                  <a:lnTo>
                    <a:pt x="108204" y="649224"/>
                  </a:lnTo>
                  <a:lnTo>
                    <a:pt x="7319772" y="649224"/>
                  </a:lnTo>
                  <a:lnTo>
                    <a:pt x="7361914" y="640719"/>
                  </a:lnTo>
                  <a:lnTo>
                    <a:pt x="7396305" y="617529"/>
                  </a:lnTo>
                  <a:lnTo>
                    <a:pt x="7419480" y="583135"/>
                  </a:lnTo>
                  <a:lnTo>
                    <a:pt x="7427976" y="541020"/>
                  </a:lnTo>
                  <a:lnTo>
                    <a:pt x="7427976" y="108204"/>
                  </a:lnTo>
                  <a:lnTo>
                    <a:pt x="7419480" y="66088"/>
                  </a:lnTo>
                  <a:lnTo>
                    <a:pt x="7396305" y="31694"/>
                  </a:lnTo>
                  <a:lnTo>
                    <a:pt x="7361914" y="8504"/>
                  </a:lnTo>
                  <a:lnTo>
                    <a:pt x="7319772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8774" y="5633465"/>
              <a:ext cx="7428230" cy="649605"/>
            </a:xfrm>
            <a:custGeom>
              <a:avLst/>
              <a:gdLst/>
              <a:ahLst/>
              <a:cxnLst/>
              <a:rect l="l" t="t" r="r" b="b"/>
              <a:pathLst>
                <a:path w="7428230" h="649604">
                  <a:moveTo>
                    <a:pt x="0" y="108204"/>
                  </a:moveTo>
                  <a:lnTo>
                    <a:pt x="8502" y="66088"/>
                  </a:lnTo>
                  <a:lnTo>
                    <a:pt x="31689" y="31694"/>
                  </a:lnTo>
                  <a:lnTo>
                    <a:pt x="66083" y="8504"/>
                  </a:lnTo>
                  <a:lnTo>
                    <a:pt x="108204" y="0"/>
                  </a:lnTo>
                  <a:lnTo>
                    <a:pt x="7319772" y="0"/>
                  </a:lnTo>
                  <a:lnTo>
                    <a:pt x="7361914" y="8504"/>
                  </a:lnTo>
                  <a:lnTo>
                    <a:pt x="7396305" y="31694"/>
                  </a:lnTo>
                  <a:lnTo>
                    <a:pt x="7419480" y="66088"/>
                  </a:lnTo>
                  <a:lnTo>
                    <a:pt x="7427976" y="108204"/>
                  </a:lnTo>
                  <a:lnTo>
                    <a:pt x="7427976" y="541020"/>
                  </a:lnTo>
                  <a:lnTo>
                    <a:pt x="7419480" y="583135"/>
                  </a:lnTo>
                  <a:lnTo>
                    <a:pt x="7396305" y="617529"/>
                  </a:lnTo>
                  <a:lnTo>
                    <a:pt x="7361914" y="640719"/>
                  </a:lnTo>
                  <a:lnTo>
                    <a:pt x="7319772" y="649224"/>
                  </a:lnTo>
                  <a:lnTo>
                    <a:pt x="108204" y="649224"/>
                  </a:lnTo>
                  <a:lnTo>
                    <a:pt x="66083" y="640719"/>
                  </a:lnTo>
                  <a:lnTo>
                    <a:pt x="31689" y="617529"/>
                  </a:lnTo>
                  <a:lnTo>
                    <a:pt x="8502" y="583135"/>
                  </a:lnTo>
                  <a:lnTo>
                    <a:pt x="0" y="541020"/>
                  </a:lnTo>
                  <a:lnTo>
                    <a:pt x="0" y="10820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88237" y="5801359"/>
            <a:ext cx="5083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ORDER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1600" spc="-5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TOP</a:t>
            </a:r>
            <a:r>
              <a:rPr sz="1600" spc="-5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specified.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1623" y="294131"/>
            <a:ext cx="6466598" cy="3539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8041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Besides scalar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multi-valued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subqueries,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also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choose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self-contained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subqueries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correlated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subqueries.</a:t>
            </a:r>
            <a:r>
              <a:rPr sz="1800" dirty="0">
                <a:latin typeface="Calibri"/>
                <a:cs typeface="Calibri"/>
              </a:rPr>
              <a:t> These</a:t>
            </a:r>
            <a:r>
              <a:rPr sz="1800" spc="-10" dirty="0">
                <a:latin typeface="Calibri"/>
                <a:cs typeface="Calibri"/>
              </a:rPr>
              <a:t> 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1227" y="1862327"/>
            <a:ext cx="7934325" cy="1910080"/>
            <a:chOff x="681227" y="1862327"/>
            <a:chExt cx="7934325" cy="1910080"/>
          </a:xfrm>
        </p:grpSpPr>
        <p:sp>
          <p:nvSpPr>
            <p:cNvPr id="10" name="object 10"/>
            <p:cNvSpPr/>
            <p:nvPr/>
          </p:nvSpPr>
          <p:spPr>
            <a:xfrm>
              <a:off x="685799" y="2161031"/>
              <a:ext cx="7924800" cy="1606550"/>
            </a:xfrm>
            <a:custGeom>
              <a:avLst/>
              <a:gdLst/>
              <a:ahLst/>
              <a:cxnLst/>
              <a:rect l="l" t="t" r="r" b="b"/>
              <a:pathLst>
                <a:path w="7924800" h="1606550">
                  <a:moveTo>
                    <a:pt x="0" y="1606296"/>
                  </a:moveTo>
                  <a:lnTo>
                    <a:pt x="7924800" y="160629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606296"/>
                  </a:lnTo>
                  <a:close/>
                </a:path>
                <a:path w="7924800" h="1606550">
                  <a:moveTo>
                    <a:pt x="0" y="1606296"/>
                  </a:moveTo>
                  <a:lnTo>
                    <a:pt x="7924800" y="160629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606296"/>
                  </a:lnTo>
                  <a:close/>
                </a:path>
              </a:pathLst>
            </a:custGeom>
            <a:ln w="9144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68" y="1862327"/>
              <a:ext cx="5554980" cy="5974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88541" y="1965451"/>
            <a:ext cx="6386830" cy="1657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Self-contained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subqueries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alibri"/>
              <a:cs typeface="Calibri"/>
            </a:endParaRPr>
          </a:p>
          <a:p>
            <a:pPr marL="184785" indent="-172720">
              <a:lnSpc>
                <a:spcPts val="2065"/>
              </a:lnSpc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queries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written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standalone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queries,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without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endParaRPr sz="1800">
              <a:latin typeface="Calibri"/>
              <a:cs typeface="Calibri"/>
            </a:endParaRPr>
          </a:p>
          <a:p>
            <a:pPr marL="184785">
              <a:lnSpc>
                <a:spcPts val="2065"/>
              </a:lnSpc>
            </a:pPr>
            <a:r>
              <a:rPr sz="1800" spc="-5" dirty="0">
                <a:latin typeface="Calibri"/>
                <a:cs typeface="Calibri"/>
              </a:rPr>
              <a:t>dependencies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query.</a:t>
            </a:r>
            <a:endParaRPr sz="1800">
              <a:latin typeface="Calibri"/>
              <a:cs typeface="Calibri"/>
            </a:endParaRPr>
          </a:p>
          <a:p>
            <a:pPr marL="184785" marR="5080" indent="-172720">
              <a:lnSpc>
                <a:spcPts val="1980"/>
              </a:lnSpc>
              <a:spcBef>
                <a:spcPts val="370"/>
              </a:spcBef>
              <a:buChar char="•"/>
              <a:tabLst>
                <a:tab pos="185420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self-contained subquery is processed once </a:t>
            </a:r>
            <a:r>
              <a:rPr sz="1800" dirty="0">
                <a:latin typeface="Calibri"/>
                <a:cs typeface="Calibri"/>
              </a:rPr>
              <a:t>when the </a:t>
            </a:r>
            <a:r>
              <a:rPr sz="1800" spc="-10" dirty="0">
                <a:latin typeface="Calibri"/>
                <a:cs typeface="Calibri"/>
              </a:rPr>
              <a:t>outer </a:t>
            </a:r>
            <a:r>
              <a:rPr sz="1800" dirty="0">
                <a:latin typeface="Calibri"/>
                <a:cs typeface="Calibri"/>
              </a:rPr>
              <a:t>query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runs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outer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query.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81227" y="3872484"/>
            <a:ext cx="7934325" cy="1658620"/>
            <a:chOff x="681227" y="3872484"/>
            <a:chExt cx="7934325" cy="1658620"/>
          </a:xfrm>
        </p:grpSpPr>
        <p:sp>
          <p:nvSpPr>
            <p:cNvPr id="14" name="object 14"/>
            <p:cNvSpPr/>
            <p:nvPr/>
          </p:nvSpPr>
          <p:spPr>
            <a:xfrm>
              <a:off x="685799" y="4171188"/>
              <a:ext cx="7924800" cy="1355090"/>
            </a:xfrm>
            <a:custGeom>
              <a:avLst/>
              <a:gdLst/>
              <a:ahLst/>
              <a:cxnLst/>
              <a:rect l="l" t="t" r="r" b="b"/>
              <a:pathLst>
                <a:path w="7924800" h="1355089">
                  <a:moveTo>
                    <a:pt x="0" y="1354836"/>
                  </a:moveTo>
                  <a:lnTo>
                    <a:pt x="7924800" y="135483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  <a:path w="7924800" h="1355089">
                  <a:moveTo>
                    <a:pt x="0" y="1354836"/>
                  </a:moveTo>
                  <a:lnTo>
                    <a:pt x="7924800" y="1354836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354836"/>
                  </a:lnTo>
                  <a:close/>
                </a:path>
              </a:pathLst>
            </a:custGeom>
            <a:ln w="9144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468" y="3872484"/>
              <a:ext cx="5554980" cy="59740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88541" y="3975608"/>
            <a:ext cx="6664959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Correlated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subqueries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Calibri"/>
              <a:cs typeface="Calibri"/>
            </a:endParaRPr>
          </a:p>
          <a:p>
            <a:pPr marL="184785" indent="-172720">
              <a:lnSpc>
                <a:spcPts val="2065"/>
              </a:lnSpc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There </a:t>
            </a:r>
            <a:r>
              <a:rPr sz="1800" spc="-5" dirty="0">
                <a:latin typeface="Calibri"/>
                <a:cs typeface="Calibri"/>
              </a:rPr>
              <a:t>queries </a:t>
            </a:r>
            <a:r>
              <a:rPr sz="1800" spc="-15" dirty="0">
                <a:latin typeface="Calibri"/>
                <a:cs typeface="Calibri"/>
              </a:rPr>
              <a:t>reference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 or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marL="184785">
              <a:lnSpc>
                <a:spcPts val="2065"/>
              </a:lnSpc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therefore,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query.</a:t>
            </a:r>
            <a:endParaRPr sz="18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55"/>
              </a:spcBef>
              <a:buChar char="•"/>
              <a:tabLst>
                <a:tab pos="185420" algn="l"/>
              </a:tabLst>
            </a:pPr>
            <a:r>
              <a:rPr sz="1800" spc="-10" dirty="0">
                <a:latin typeface="Calibri"/>
                <a:cs typeface="Calibri"/>
              </a:rPr>
              <a:t>Correlated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subqueries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cannot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run </a:t>
            </a:r>
            <a:r>
              <a:rPr sz="1800" spc="-10" dirty="0">
                <a:latin typeface="Calibri"/>
                <a:cs typeface="Calibri"/>
              </a:rPr>
              <a:t>separately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query.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054" y="294386"/>
            <a:ext cx="3400691" cy="3522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627" y="2663951"/>
            <a:ext cx="1074420" cy="3870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9740" y="999490"/>
            <a:ext cx="7534909" cy="196596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1524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EXIST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65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y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u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q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check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x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dirty="0">
                <a:latin typeface="Calibri"/>
                <a:cs typeface="Calibri"/>
              </a:rPr>
              <a:t>s  </a:t>
            </a:r>
            <a:r>
              <a:rPr sz="1800" spc="-5" dirty="0">
                <a:latin typeface="Calibri"/>
                <a:cs typeface="Calibri"/>
              </a:rPr>
              <a:t>returned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subquery.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actually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data;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TRUE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urier New"/>
                <a:cs typeface="Courier New"/>
              </a:rPr>
              <a:t>FALSE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q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ain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EXIST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57200" y="3294888"/>
            <a:ext cx="8001000" cy="127762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&lt;ColumnName&gt;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&lt;table&gt;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[NOT]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EXISTS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&lt;Subquery_Statement&gt;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5087873"/>
            <a:ext cx="495681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Subquery_Statement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subquery.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054" y="294386"/>
            <a:ext cx="3400691" cy="3522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7854950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EXISTS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keyword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yield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1801367"/>
            <a:ext cx="7696200" cy="10185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FirstName,</a:t>
            </a:r>
            <a:r>
              <a:rPr sz="1400" spc="-10" dirty="0">
                <a:latin typeface="Courier New"/>
                <a:cs typeface="Courier New"/>
              </a:rPr>
              <a:t> LastName</a:t>
            </a:r>
            <a:r>
              <a:rPr sz="1400" spc="-5" dirty="0">
                <a:latin typeface="Courier New"/>
                <a:cs typeface="Courier New"/>
              </a:rPr>
              <a:t> FROM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Person.Person AS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EXISTS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</a:t>
            </a:r>
            <a:endParaRPr sz="1400">
              <a:latin typeface="Courier New"/>
              <a:cs typeface="Courier New"/>
            </a:endParaRPr>
          </a:p>
          <a:p>
            <a:pPr marL="91440" marR="78930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HumanResources.Employee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dirty="0">
                <a:latin typeface="Courier New"/>
                <a:cs typeface="Courier New"/>
              </a:rPr>
              <a:t> B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JobTitle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='Research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and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Development</a:t>
            </a:r>
            <a:r>
              <a:rPr sz="1400" spc="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Manager'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AND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A.BusinessEntityID=B.BusinessEntityID);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142869"/>
            <a:ext cx="8184515" cy="304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4330" marR="12700" indent="-342265">
              <a:lnSpc>
                <a:spcPct val="98300"/>
              </a:lnSpc>
              <a:spcBef>
                <a:spcPts val="13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inner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 those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match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job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title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'Research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Development Manager' </a:t>
            </a:r>
            <a:r>
              <a:rPr sz="1800" dirty="0">
                <a:latin typeface="Calibri"/>
                <a:cs typeface="Calibri"/>
              </a:rPr>
              <a:t>and whose </a:t>
            </a:r>
            <a:r>
              <a:rPr sz="1800" spc="-10" dirty="0">
                <a:latin typeface="Courier New"/>
                <a:cs typeface="Courier New"/>
              </a:rPr>
              <a:t>BusinessEntityId </a:t>
            </a:r>
            <a:r>
              <a:rPr sz="1800" spc="-10" dirty="0">
                <a:latin typeface="Calibri"/>
                <a:cs typeface="Calibri"/>
              </a:rPr>
              <a:t>matches </a:t>
            </a:r>
            <a:r>
              <a:rPr sz="1800" spc="-5" dirty="0">
                <a:latin typeface="Calibri"/>
                <a:cs typeface="Calibri"/>
              </a:rPr>
              <a:t>with that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Person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marR="132080" indent="-342265">
              <a:lnSpc>
                <a:spcPct val="100000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inner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ase,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EXIST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turn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alse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also</a:t>
            </a:r>
            <a:r>
              <a:rPr sz="1800" spc="-5" dirty="0">
                <a:latin typeface="Calibri"/>
                <a:cs typeface="Calibri"/>
              </a:rPr>
              <a:t> not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latin typeface="Calibri"/>
                <a:cs typeface="Calibri"/>
              </a:rPr>
              <a:t>return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satisfied.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20" dirty="0">
                <a:latin typeface="Calibri"/>
                <a:cs typeface="Calibri"/>
              </a:rPr>
              <a:t>Similarly,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NOT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EXISTS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keyword.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ts val="2230"/>
              </a:lnSpc>
              <a:spcBef>
                <a:spcPts val="1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WHERE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satisfied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returned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subquery.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69314" y="294386"/>
            <a:ext cx="3064510" cy="349250"/>
            <a:chOff x="1169314" y="294386"/>
            <a:chExt cx="3064510" cy="3492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314" y="294386"/>
              <a:ext cx="1127353" cy="2658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0841" y="295402"/>
              <a:ext cx="1822830" cy="34823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59740" y="1008634"/>
            <a:ext cx="82435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subquery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inside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another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called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nested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subquery.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wanted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names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persons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Canada.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no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way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Sales.SalesTerritory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related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Person.Person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Hence,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nested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subquery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" y="2590800"/>
            <a:ext cx="7696200" cy="256984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LastName,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FirstName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FROM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Person.Person</a:t>
            </a:r>
            <a:endParaRPr sz="1400">
              <a:latin typeface="Courier New"/>
              <a:cs typeface="Courier New"/>
            </a:endParaRPr>
          </a:p>
          <a:p>
            <a:pPr marL="91440" marR="493522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WHERE </a:t>
            </a:r>
            <a:r>
              <a:rPr sz="1400" spc="-10" dirty="0">
                <a:latin typeface="Courier New"/>
                <a:cs typeface="Courier New"/>
              </a:rPr>
              <a:t>BusinessEntityID</a:t>
            </a:r>
            <a:r>
              <a:rPr sz="1400" spc="-5" dirty="0">
                <a:latin typeface="Courier New"/>
                <a:cs typeface="Courier New"/>
              </a:rPr>
              <a:t> IN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(SELECT BusinessEntityID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Sales.SalesPerson </a:t>
            </a:r>
            <a:r>
              <a:rPr sz="1400" spc="-5" dirty="0">
                <a:latin typeface="Courier New"/>
                <a:cs typeface="Courier New"/>
              </a:rPr>
              <a:t> WHERE </a:t>
            </a:r>
            <a:r>
              <a:rPr sz="1400" spc="-10" dirty="0">
                <a:latin typeface="Courier New"/>
                <a:cs typeface="Courier New"/>
              </a:rPr>
              <a:t>TerritoryID </a:t>
            </a:r>
            <a:r>
              <a:rPr sz="1400" spc="-5" dirty="0">
                <a:latin typeface="Courier New"/>
                <a:cs typeface="Courier New"/>
              </a:rPr>
              <a:t>IN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(SELECT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TerritoryID</a:t>
            </a:r>
            <a:endParaRPr sz="1400">
              <a:latin typeface="Courier New"/>
              <a:cs typeface="Courier New"/>
            </a:endParaRPr>
          </a:p>
          <a:p>
            <a:pPr marL="91440" marR="4934585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Sales.SalesTerritory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0" dirty="0">
                <a:latin typeface="Courier New"/>
                <a:cs typeface="Courier New"/>
              </a:rPr>
              <a:t> Name='Canada')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5212460"/>
            <a:ext cx="410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9000" y="5562600"/>
            <a:ext cx="2362200" cy="102565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131"/>
            <a:ext cx="3639794" cy="3246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7711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145794"/>
            <a:ext cx="772350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subquery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its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query,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Correlated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subquery.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6427" y="1976627"/>
            <a:ext cx="8161020" cy="771525"/>
            <a:chOff x="376427" y="1976627"/>
            <a:chExt cx="8161020" cy="77152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427" y="1976627"/>
              <a:ext cx="8161020" cy="7711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435" y="1976627"/>
              <a:ext cx="8022335" cy="7650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2000" y="3678935"/>
            <a:ext cx="7696200" cy="205295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e.BusinessEntityID</a:t>
            </a:r>
            <a:endParaRPr sz="1400">
              <a:latin typeface="Courier New"/>
              <a:cs typeface="Courier New"/>
            </a:endParaRPr>
          </a:p>
          <a:p>
            <a:pPr marL="91440" marR="387096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Person.BusinessEntityContact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e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e.ContactTypeID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c.ContactTypeID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FROM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Person.ContactType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c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YEAR(e.ModifiedDate)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&gt;=2012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59740" y="2913710"/>
            <a:ext cx="6787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correlated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subquery: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4131"/>
            <a:ext cx="3639794" cy="3246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124458"/>
            <a:ext cx="813752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193675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inner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contact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persons</a:t>
            </a:r>
            <a:r>
              <a:rPr sz="1800" dirty="0">
                <a:latin typeface="Calibri"/>
                <a:cs typeface="Calibri"/>
              </a:rPr>
              <a:t> whose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contact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was</a:t>
            </a:r>
            <a:r>
              <a:rPr sz="1800" dirty="0">
                <a:latin typeface="Calibri"/>
                <a:cs typeface="Calibri"/>
              </a:rPr>
              <a:t> modified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dirty="0">
                <a:latin typeface="Calibri"/>
                <a:cs typeface="Calibri"/>
              </a:rPr>
              <a:t> 2012.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marR="5080" indent="-342265">
              <a:lnSpc>
                <a:spcPct val="100099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 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passed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query,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matches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 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Person.BusinessEntityContact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business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entity</a:t>
            </a:r>
            <a:r>
              <a:rPr sz="1800" dirty="0">
                <a:latin typeface="Calibri"/>
                <a:cs typeface="Calibri"/>
              </a:rPr>
              <a:t> IDs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71800" y="3581400"/>
            <a:ext cx="3374136" cy="26670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1052" y="6585915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1105" y="6585915"/>
            <a:ext cx="2424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Advanced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Queries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Joins/</a:t>
            </a:r>
            <a:r>
              <a:rPr sz="1200" spc="-5" dirty="0">
                <a:latin typeface="Calibri"/>
                <a:cs typeface="Calibri"/>
              </a:rPr>
              <a:t> Session </a:t>
            </a:r>
            <a:r>
              <a:rPr sz="1200" dirty="0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788" y="301752"/>
            <a:ext cx="1385989" cy="3281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1903476"/>
            <a:ext cx="8161020" cy="6172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59740" y="971499"/>
            <a:ext cx="8137525" cy="1485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Joins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logical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It</a:t>
            </a:r>
            <a:r>
              <a:rPr sz="1800" spc="-5" dirty="0">
                <a:latin typeface="Calibri"/>
                <a:cs typeface="Calibri"/>
              </a:rPr>
              <a:t> defines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manner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-5" dirty="0">
                <a:latin typeface="Calibri"/>
                <a:cs typeface="Calibri"/>
              </a:rPr>
              <a:t> tables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related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 </a:t>
            </a:r>
            <a:r>
              <a:rPr sz="1800" spc="-5" dirty="0">
                <a:latin typeface="Calibri"/>
                <a:cs typeface="Calibri"/>
              </a:rPr>
              <a:t>by:</a:t>
            </a:r>
            <a:endParaRPr sz="1800">
              <a:latin typeface="Calibri"/>
              <a:cs typeface="Calibri"/>
            </a:endParaRPr>
          </a:p>
          <a:p>
            <a:pPr marL="295275" marR="5080">
              <a:lnSpc>
                <a:spcPts val="1939"/>
              </a:lnSpc>
              <a:spcBef>
                <a:spcPts val="11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Specifying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each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used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join.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typical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specifies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foreign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one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 table.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5027" y="2589276"/>
            <a:ext cx="8161020" cy="617220"/>
            <a:chOff x="605027" y="2589276"/>
            <a:chExt cx="8161020" cy="61722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27" y="2589276"/>
              <a:ext cx="8161020" cy="6172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035" y="2589276"/>
              <a:ext cx="8022335" cy="61264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7427" y="3806952"/>
            <a:ext cx="1074420" cy="38861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59740" y="3211448"/>
            <a:ext cx="5937885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Joins 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ec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fie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either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FRO</a:t>
            </a:r>
            <a:r>
              <a:rPr sz="1800" dirty="0">
                <a:latin typeface="Courier New"/>
                <a:cs typeface="Courier New"/>
              </a:rPr>
              <a:t>M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WHER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JOI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384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000" y="4334255"/>
            <a:ext cx="8001000" cy="15519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&lt;ColumnName1&gt;,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&lt;ColumnName2&gt;...&lt;ColumnNameN&gt;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Table_A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AS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Table_Alias_A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JOIN</a:t>
            </a:r>
            <a:endParaRPr sz="1400">
              <a:latin typeface="Courier New"/>
              <a:cs typeface="Courier New"/>
            </a:endParaRPr>
          </a:p>
          <a:p>
            <a:pPr marL="91440" marR="534606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Table_B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Table_Alias_B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Table_Alias_A.&lt;CommonColumn&gt;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Table_Alias_B.&lt;CommonColumn&gt;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4844" y="5886703"/>
            <a:ext cx="738441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&lt;ColumnName1&gt;,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&lt;ColumnName2&gt;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788" y="301752"/>
            <a:ext cx="1385989" cy="32816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25778"/>
            <a:ext cx="8521065" cy="339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urier New"/>
                <a:cs typeface="Courier New"/>
              </a:rPr>
              <a:t>Table_A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left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JOIN </a:t>
            </a:r>
            <a:r>
              <a:rPr sz="1800" spc="-20" dirty="0">
                <a:latin typeface="Calibri"/>
                <a:cs typeface="Calibri"/>
              </a:rPr>
              <a:t>keyword.</a:t>
            </a:r>
            <a:endParaRPr sz="1800">
              <a:latin typeface="Calibri"/>
              <a:cs typeface="Calibri"/>
            </a:endParaRPr>
          </a:p>
          <a:p>
            <a:pPr marL="54927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Table_B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right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JOIN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keyword.</a:t>
            </a:r>
            <a:endParaRPr sz="1800">
              <a:latin typeface="Calibri"/>
              <a:cs typeface="Calibri"/>
            </a:endParaRPr>
          </a:p>
          <a:p>
            <a:pPr marL="549275" marR="5080">
              <a:lnSpc>
                <a:spcPts val="2230"/>
              </a:lnSpc>
              <a:spcBef>
                <a:spcPts val="15"/>
              </a:spcBef>
            </a:pPr>
            <a:r>
              <a:rPr sz="1800" spc="-5" dirty="0">
                <a:latin typeface="Courier New"/>
                <a:cs typeface="Courier New"/>
              </a:rPr>
              <a:t>AS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Table_Alias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way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giving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alias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alias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denote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 that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full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549275">
              <a:lnSpc>
                <a:spcPts val="2039"/>
              </a:lnSpc>
            </a:pPr>
            <a:r>
              <a:rPr sz="1800" spc="-5" dirty="0">
                <a:latin typeface="Calibri"/>
                <a:cs typeface="Calibri"/>
              </a:rPr>
              <a:t>need not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used.</a:t>
            </a:r>
            <a:endParaRPr sz="1800">
              <a:latin typeface="Calibri"/>
              <a:cs typeface="Calibri"/>
            </a:endParaRPr>
          </a:p>
          <a:p>
            <a:pPr marL="549275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&lt;CommonColumn&gt;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tables.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549275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join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succeeds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 matching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Calibri"/>
              <a:cs typeface="Calibri"/>
            </a:endParaRPr>
          </a:p>
          <a:p>
            <a:pPr marL="354330" marR="462915" indent="-342265">
              <a:lnSpc>
                <a:spcPts val="209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employee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names,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names,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 </a:t>
            </a:r>
            <a:r>
              <a:rPr sz="1800" spc="-5" dirty="0">
                <a:latin typeface="Calibri"/>
                <a:cs typeface="Calibri"/>
              </a:rPr>
              <a:t>job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titles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HumanResources.Employee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Person.Person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spcBef>
                <a:spcPts val="1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extract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join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 </a:t>
            </a:r>
            <a:r>
              <a:rPr sz="1800" spc="-5" dirty="0">
                <a:latin typeface="Calibri"/>
                <a:cs typeface="Calibri"/>
              </a:rPr>
              <a:t>based on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BusinessEntityID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4696967"/>
            <a:ext cx="8001000" cy="15519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A.FirstName,</a:t>
            </a:r>
            <a:r>
              <a:rPr sz="1400" spc="-10" dirty="0">
                <a:latin typeface="Courier New"/>
                <a:cs typeface="Courier New"/>
              </a:rPr>
              <a:t> A.LastName, </a:t>
            </a:r>
            <a:r>
              <a:rPr sz="1400" spc="-5" dirty="0">
                <a:latin typeface="Courier New"/>
                <a:cs typeface="Courier New"/>
              </a:rPr>
              <a:t>B.JobTitle</a:t>
            </a:r>
            <a:endParaRPr sz="1400" dirty="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Person.Person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</a:t>
            </a: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JOIN</a:t>
            </a:r>
            <a:endParaRPr sz="1400" dirty="0">
              <a:latin typeface="Courier New"/>
              <a:cs typeface="Courier New"/>
            </a:endParaRPr>
          </a:p>
          <a:p>
            <a:pPr marL="91440" marR="5240020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HumanResources.Employee</a:t>
            </a:r>
            <a:r>
              <a:rPr sz="1400" spc="-9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ON</a:t>
            </a:r>
            <a:endParaRPr sz="1400" dirty="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A.BusinessEntityID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B.BusinessEntityID;</a:t>
            </a:r>
            <a:endParaRPr sz="1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301752"/>
            <a:ext cx="3001860" cy="346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7724140" cy="1955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WorkOrderRouting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AdventureWorks2012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latin typeface="Calibri"/>
                <a:cs typeface="Calibri"/>
              </a:rPr>
              <a:t>database.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resource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hours</a:t>
            </a:r>
            <a:r>
              <a:rPr sz="1800" dirty="0">
                <a:latin typeface="Calibri"/>
                <a:cs typeface="Calibri"/>
              </a:rPr>
              <a:t> per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calculated.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achieve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grouped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 order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number,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is,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WorkOrderID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resource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hours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dirty="0">
                <a:latin typeface="Calibri"/>
                <a:cs typeface="Calibri"/>
              </a:rPr>
              <a:t> along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work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23376" y="662401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3124200"/>
            <a:ext cx="7772400" cy="95440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1440" marR="438150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WorkOrderID,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SUM(ActualResourceHrs)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TotalHoursPerWorkOrder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Production.WorkOrderRouting</a:t>
            </a:r>
            <a:r>
              <a:rPr sz="1400" spc="-5" dirty="0">
                <a:latin typeface="Courier New"/>
                <a:cs typeface="Courier New"/>
              </a:rPr>
              <a:t> GROUP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BY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WorkOrderID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267961"/>
            <a:ext cx="7429500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 this </a:t>
            </a:r>
            <a:r>
              <a:rPr sz="1800" spc="-25" dirty="0">
                <a:latin typeface="Calibri"/>
                <a:cs typeface="Calibri"/>
              </a:rPr>
              <a:t>query,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built-in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SUM()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calculate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ourier New"/>
                <a:cs typeface="Courier New"/>
              </a:rPr>
              <a:t>SUM(</a:t>
            </a:r>
            <a:r>
              <a:rPr sz="1800" dirty="0">
                <a:latin typeface="Courier New"/>
                <a:cs typeface="Courier New"/>
              </a:rPr>
              <a:t>)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-5" dirty="0">
                <a:latin typeface="Calibri"/>
                <a:cs typeface="Calibri"/>
              </a:rPr>
              <a:t> functions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covered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detail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section.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5788" y="301752"/>
            <a:ext cx="1385989" cy="32816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8172450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HumanRe</a:t>
            </a:r>
            <a:r>
              <a:rPr sz="1800" spc="-15" dirty="0">
                <a:latin typeface="Courier New"/>
                <a:cs typeface="Courier New"/>
              </a:rPr>
              <a:t>s</a:t>
            </a: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15" dirty="0">
                <a:latin typeface="Courier New"/>
                <a:cs typeface="Courier New"/>
              </a:rPr>
              <a:t>u</a:t>
            </a:r>
            <a:r>
              <a:rPr sz="1800" dirty="0">
                <a:latin typeface="Courier New"/>
                <a:cs typeface="Courier New"/>
              </a:rPr>
              <a:t>rc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15" dirty="0">
                <a:latin typeface="Courier New"/>
                <a:cs typeface="Courier New"/>
              </a:rPr>
              <a:t>.</a:t>
            </a:r>
            <a:r>
              <a:rPr sz="1800" dirty="0">
                <a:latin typeface="Courier New"/>
                <a:cs typeface="Courier New"/>
              </a:rPr>
              <a:t>Em</a:t>
            </a:r>
            <a:r>
              <a:rPr sz="1800" spc="-15" dirty="0">
                <a:latin typeface="Courier New"/>
                <a:cs typeface="Courier New"/>
              </a:rPr>
              <a:t>p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5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Person.P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r</a:t>
            </a:r>
            <a:r>
              <a:rPr sz="1800" spc="-15" dirty="0">
                <a:latin typeface="Courier New"/>
                <a:cs typeface="Courier New"/>
              </a:rPr>
              <a:t>s</a:t>
            </a:r>
            <a:r>
              <a:rPr sz="1800" spc="-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en  </a:t>
            </a:r>
            <a:r>
              <a:rPr sz="1800" spc="-5" dirty="0">
                <a:latin typeface="Calibri"/>
                <a:cs typeface="Calibri"/>
              </a:rPr>
              <a:t>aliases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</a:t>
            </a:r>
            <a:r>
              <a:rPr sz="1800" spc="-5" dirty="0">
                <a:latin typeface="Calibri"/>
                <a:cs typeface="Calibri"/>
              </a:rPr>
              <a:t>. They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together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basis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their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business entity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desired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through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aliases.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3000" y="2362200"/>
            <a:ext cx="6428232" cy="24384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301752"/>
            <a:ext cx="1634197" cy="3281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1062227"/>
            <a:ext cx="8161020" cy="771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7427" y="2282951"/>
            <a:ext cx="1074420" cy="387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145794"/>
            <a:ext cx="8080375" cy="14389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5275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inner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formed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 two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combined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both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matched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139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5" dirty="0">
                <a:latin typeface="Calibri"/>
                <a:cs typeface="Calibri"/>
              </a:rPr>
              <a:t> inner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15" dirty="0">
                <a:latin typeface="Calibri"/>
                <a:cs typeface="Calibri"/>
              </a:rPr>
              <a:t> 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28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62000" y="2810255"/>
            <a:ext cx="8001000" cy="153670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&lt;ColumnName1&gt;,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&lt;ColumnName2&gt;...&lt;ColumnNameN&gt;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Table_A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Table_Alias_A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INNER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endParaRPr sz="1400">
              <a:latin typeface="Courier New"/>
              <a:cs typeface="Courier New"/>
            </a:endParaRPr>
          </a:p>
          <a:p>
            <a:pPr marL="91440" marR="5346065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Table_B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Table_Alias_B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Table_Alias_A.&lt;CommonColumn&gt;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Table_Alias_B.&lt;CommonColumn&gt;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4362450"/>
            <a:ext cx="5821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5" dirty="0">
                <a:latin typeface="Calibri"/>
                <a:cs typeface="Calibri"/>
              </a:rPr>
              <a:t> use of </a:t>
            </a:r>
            <a:r>
              <a:rPr sz="1800" dirty="0">
                <a:latin typeface="Calibri"/>
                <a:cs typeface="Calibri"/>
              </a:rPr>
              <a:t>inner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000" y="4724400"/>
            <a:ext cx="8001000" cy="12941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A.FirstName,</a:t>
            </a:r>
            <a:r>
              <a:rPr sz="1400" spc="-10" dirty="0">
                <a:latin typeface="Courier New"/>
                <a:cs typeface="Courier New"/>
              </a:rPr>
              <a:t> A.LastName, </a:t>
            </a:r>
            <a:r>
              <a:rPr sz="1400" spc="-5" dirty="0">
                <a:latin typeface="Courier New"/>
                <a:cs typeface="Courier New"/>
              </a:rPr>
              <a:t>B.JobTitle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Person.Person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INNER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HumanResources.Employee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A.BusinessEntityID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B.BusinessEntityID;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740" y="6029959"/>
            <a:ext cx="70967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inner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constructed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Person.Person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HumanResources.Employee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business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entity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301752"/>
            <a:ext cx="1692249" cy="3281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1062227"/>
            <a:ext cx="8161020" cy="9235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2899" y="1098550"/>
            <a:ext cx="7580630" cy="7924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just">
              <a:lnSpc>
                <a:spcPct val="89700"/>
              </a:lnSpc>
              <a:spcBef>
                <a:spcPts val="32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Outer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joins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join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statements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at least one 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tables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FRO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sz="1800" spc="-7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those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 meet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WHER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HAVING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ondi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800" spc="-7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2239771"/>
            <a:ext cx="587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commonly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as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2208" y="2849879"/>
            <a:ext cx="6045835" cy="1268095"/>
            <a:chOff x="902208" y="2849879"/>
            <a:chExt cx="6045835" cy="1268095"/>
          </a:xfrm>
        </p:grpSpPr>
        <p:sp>
          <p:nvSpPr>
            <p:cNvPr id="12" name="object 12"/>
            <p:cNvSpPr/>
            <p:nvPr/>
          </p:nvSpPr>
          <p:spPr>
            <a:xfrm>
              <a:off x="915162" y="3298697"/>
              <a:ext cx="6019800" cy="806450"/>
            </a:xfrm>
            <a:custGeom>
              <a:avLst/>
              <a:gdLst/>
              <a:ahLst/>
              <a:cxnLst/>
              <a:rect l="l" t="t" r="r" b="b"/>
              <a:pathLst>
                <a:path w="6019800" h="806450">
                  <a:moveTo>
                    <a:pt x="0" y="806195"/>
                  </a:moveTo>
                  <a:lnTo>
                    <a:pt x="6019799" y="806195"/>
                  </a:lnTo>
                  <a:lnTo>
                    <a:pt x="6019799" y="0"/>
                  </a:lnTo>
                  <a:lnTo>
                    <a:pt x="0" y="0"/>
                  </a:lnTo>
                  <a:lnTo>
                    <a:pt x="0" y="806195"/>
                  </a:lnTo>
                  <a:close/>
                </a:path>
              </a:pathLst>
            </a:custGeom>
            <a:ln w="25908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0630" y="2862833"/>
              <a:ext cx="3813175" cy="944880"/>
            </a:xfrm>
            <a:custGeom>
              <a:avLst/>
              <a:gdLst/>
              <a:ahLst/>
              <a:cxnLst/>
              <a:rect l="l" t="t" r="r" b="b"/>
              <a:pathLst>
                <a:path w="3813175" h="944879">
                  <a:moveTo>
                    <a:pt x="3655567" y="0"/>
                  </a:moveTo>
                  <a:lnTo>
                    <a:pt x="157480" y="0"/>
                  </a:lnTo>
                  <a:lnTo>
                    <a:pt x="107696" y="8026"/>
                  </a:lnTo>
                  <a:lnTo>
                    <a:pt x="64465" y="30378"/>
                  </a:lnTo>
                  <a:lnTo>
                    <a:pt x="30378" y="64465"/>
                  </a:lnTo>
                  <a:lnTo>
                    <a:pt x="8026" y="107695"/>
                  </a:lnTo>
                  <a:lnTo>
                    <a:pt x="0" y="157479"/>
                  </a:lnTo>
                  <a:lnTo>
                    <a:pt x="0" y="787399"/>
                  </a:lnTo>
                  <a:lnTo>
                    <a:pt x="8026" y="837183"/>
                  </a:lnTo>
                  <a:lnTo>
                    <a:pt x="30378" y="880414"/>
                  </a:lnTo>
                  <a:lnTo>
                    <a:pt x="64465" y="914501"/>
                  </a:lnTo>
                  <a:lnTo>
                    <a:pt x="107695" y="936853"/>
                  </a:lnTo>
                  <a:lnTo>
                    <a:pt x="157480" y="944879"/>
                  </a:lnTo>
                  <a:lnTo>
                    <a:pt x="3655567" y="944879"/>
                  </a:lnTo>
                  <a:lnTo>
                    <a:pt x="3705352" y="936853"/>
                  </a:lnTo>
                  <a:lnTo>
                    <a:pt x="3748582" y="914501"/>
                  </a:lnTo>
                  <a:lnTo>
                    <a:pt x="3782669" y="880414"/>
                  </a:lnTo>
                  <a:lnTo>
                    <a:pt x="3805021" y="837183"/>
                  </a:lnTo>
                  <a:lnTo>
                    <a:pt x="3813048" y="787399"/>
                  </a:lnTo>
                  <a:lnTo>
                    <a:pt x="3813048" y="157479"/>
                  </a:lnTo>
                  <a:lnTo>
                    <a:pt x="3805021" y="107695"/>
                  </a:lnTo>
                  <a:lnTo>
                    <a:pt x="3782669" y="64465"/>
                  </a:lnTo>
                  <a:lnTo>
                    <a:pt x="3748582" y="30378"/>
                  </a:lnTo>
                  <a:lnTo>
                    <a:pt x="3705352" y="8026"/>
                  </a:lnTo>
                  <a:lnTo>
                    <a:pt x="365556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30630" y="2862833"/>
              <a:ext cx="3813175" cy="944880"/>
            </a:xfrm>
            <a:custGeom>
              <a:avLst/>
              <a:gdLst/>
              <a:ahLst/>
              <a:cxnLst/>
              <a:rect l="l" t="t" r="r" b="b"/>
              <a:pathLst>
                <a:path w="3813175" h="944879">
                  <a:moveTo>
                    <a:pt x="0" y="157479"/>
                  </a:moveTo>
                  <a:lnTo>
                    <a:pt x="8026" y="107695"/>
                  </a:lnTo>
                  <a:lnTo>
                    <a:pt x="30378" y="64465"/>
                  </a:lnTo>
                  <a:lnTo>
                    <a:pt x="64465" y="30378"/>
                  </a:lnTo>
                  <a:lnTo>
                    <a:pt x="107696" y="8026"/>
                  </a:lnTo>
                  <a:lnTo>
                    <a:pt x="157480" y="0"/>
                  </a:lnTo>
                  <a:lnTo>
                    <a:pt x="3655567" y="0"/>
                  </a:lnTo>
                  <a:lnTo>
                    <a:pt x="3705352" y="8026"/>
                  </a:lnTo>
                  <a:lnTo>
                    <a:pt x="3748582" y="30378"/>
                  </a:lnTo>
                  <a:lnTo>
                    <a:pt x="3782669" y="64465"/>
                  </a:lnTo>
                  <a:lnTo>
                    <a:pt x="3805021" y="107695"/>
                  </a:lnTo>
                  <a:lnTo>
                    <a:pt x="3813048" y="157479"/>
                  </a:lnTo>
                  <a:lnTo>
                    <a:pt x="3813048" y="787399"/>
                  </a:lnTo>
                  <a:lnTo>
                    <a:pt x="3805021" y="837183"/>
                  </a:lnTo>
                  <a:lnTo>
                    <a:pt x="3782669" y="880414"/>
                  </a:lnTo>
                  <a:lnTo>
                    <a:pt x="3748582" y="914501"/>
                  </a:lnTo>
                  <a:lnTo>
                    <a:pt x="3705352" y="936853"/>
                  </a:lnTo>
                  <a:lnTo>
                    <a:pt x="3655567" y="944879"/>
                  </a:lnTo>
                  <a:lnTo>
                    <a:pt x="157480" y="944879"/>
                  </a:lnTo>
                  <a:lnTo>
                    <a:pt x="107695" y="936853"/>
                  </a:lnTo>
                  <a:lnTo>
                    <a:pt x="64465" y="914501"/>
                  </a:lnTo>
                  <a:lnTo>
                    <a:pt x="30378" y="880414"/>
                  </a:lnTo>
                  <a:lnTo>
                    <a:pt x="8026" y="837183"/>
                  </a:lnTo>
                  <a:lnTo>
                    <a:pt x="0" y="787399"/>
                  </a:lnTo>
                  <a:lnTo>
                    <a:pt x="0" y="15747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22653" y="3139567"/>
            <a:ext cx="15728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Outer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02208" y="4265676"/>
            <a:ext cx="6045835" cy="1304925"/>
            <a:chOff x="902208" y="4265676"/>
            <a:chExt cx="6045835" cy="1304925"/>
          </a:xfrm>
        </p:grpSpPr>
        <p:sp>
          <p:nvSpPr>
            <p:cNvPr id="17" name="object 17"/>
            <p:cNvSpPr/>
            <p:nvPr/>
          </p:nvSpPr>
          <p:spPr>
            <a:xfrm>
              <a:off x="915162" y="4751070"/>
              <a:ext cx="6019800" cy="806450"/>
            </a:xfrm>
            <a:custGeom>
              <a:avLst/>
              <a:gdLst/>
              <a:ahLst/>
              <a:cxnLst/>
              <a:rect l="l" t="t" r="r" b="b"/>
              <a:pathLst>
                <a:path w="6019800" h="806450">
                  <a:moveTo>
                    <a:pt x="0" y="806195"/>
                  </a:moveTo>
                  <a:lnTo>
                    <a:pt x="6019799" y="806195"/>
                  </a:lnTo>
                  <a:lnTo>
                    <a:pt x="6019799" y="0"/>
                  </a:lnTo>
                  <a:lnTo>
                    <a:pt x="0" y="0"/>
                  </a:lnTo>
                  <a:lnTo>
                    <a:pt x="0" y="806195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16914" y="4278630"/>
              <a:ext cx="3811904" cy="944880"/>
            </a:xfrm>
            <a:custGeom>
              <a:avLst/>
              <a:gdLst/>
              <a:ahLst/>
              <a:cxnLst/>
              <a:rect l="l" t="t" r="r" b="b"/>
              <a:pathLst>
                <a:path w="3811904" h="944879">
                  <a:moveTo>
                    <a:pt x="3654044" y="0"/>
                  </a:moveTo>
                  <a:lnTo>
                    <a:pt x="157480" y="0"/>
                  </a:lnTo>
                  <a:lnTo>
                    <a:pt x="107696" y="8026"/>
                  </a:lnTo>
                  <a:lnTo>
                    <a:pt x="64465" y="30378"/>
                  </a:lnTo>
                  <a:lnTo>
                    <a:pt x="30378" y="64465"/>
                  </a:lnTo>
                  <a:lnTo>
                    <a:pt x="8026" y="107696"/>
                  </a:lnTo>
                  <a:lnTo>
                    <a:pt x="0" y="157480"/>
                  </a:lnTo>
                  <a:lnTo>
                    <a:pt x="0" y="787400"/>
                  </a:lnTo>
                  <a:lnTo>
                    <a:pt x="8026" y="837184"/>
                  </a:lnTo>
                  <a:lnTo>
                    <a:pt x="30378" y="880414"/>
                  </a:lnTo>
                  <a:lnTo>
                    <a:pt x="64465" y="914501"/>
                  </a:lnTo>
                  <a:lnTo>
                    <a:pt x="107695" y="936853"/>
                  </a:lnTo>
                  <a:lnTo>
                    <a:pt x="157480" y="944880"/>
                  </a:lnTo>
                  <a:lnTo>
                    <a:pt x="3654044" y="944880"/>
                  </a:lnTo>
                  <a:lnTo>
                    <a:pt x="3703828" y="936853"/>
                  </a:lnTo>
                  <a:lnTo>
                    <a:pt x="3747058" y="914501"/>
                  </a:lnTo>
                  <a:lnTo>
                    <a:pt x="3781145" y="880414"/>
                  </a:lnTo>
                  <a:lnTo>
                    <a:pt x="3803497" y="837184"/>
                  </a:lnTo>
                  <a:lnTo>
                    <a:pt x="3811524" y="787400"/>
                  </a:lnTo>
                  <a:lnTo>
                    <a:pt x="3811524" y="157480"/>
                  </a:lnTo>
                  <a:lnTo>
                    <a:pt x="3803497" y="107696"/>
                  </a:lnTo>
                  <a:lnTo>
                    <a:pt x="3781145" y="64465"/>
                  </a:lnTo>
                  <a:lnTo>
                    <a:pt x="3747058" y="30378"/>
                  </a:lnTo>
                  <a:lnTo>
                    <a:pt x="3703828" y="8026"/>
                  </a:lnTo>
                  <a:lnTo>
                    <a:pt x="3654044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16914" y="4278630"/>
              <a:ext cx="3811904" cy="944880"/>
            </a:xfrm>
            <a:custGeom>
              <a:avLst/>
              <a:gdLst/>
              <a:ahLst/>
              <a:cxnLst/>
              <a:rect l="l" t="t" r="r" b="b"/>
              <a:pathLst>
                <a:path w="3811904" h="944879">
                  <a:moveTo>
                    <a:pt x="0" y="157480"/>
                  </a:moveTo>
                  <a:lnTo>
                    <a:pt x="8026" y="107696"/>
                  </a:lnTo>
                  <a:lnTo>
                    <a:pt x="30378" y="64465"/>
                  </a:lnTo>
                  <a:lnTo>
                    <a:pt x="64465" y="30378"/>
                  </a:lnTo>
                  <a:lnTo>
                    <a:pt x="107696" y="8026"/>
                  </a:lnTo>
                  <a:lnTo>
                    <a:pt x="157480" y="0"/>
                  </a:lnTo>
                  <a:lnTo>
                    <a:pt x="3654044" y="0"/>
                  </a:lnTo>
                  <a:lnTo>
                    <a:pt x="3703828" y="8026"/>
                  </a:lnTo>
                  <a:lnTo>
                    <a:pt x="3747058" y="30378"/>
                  </a:lnTo>
                  <a:lnTo>
                    <a:pt x="3781145" y="64465"/>
                  </a:lnTo>
                  <a:lnTo>
                    <a:pt x="3803497" y="107696"/>
                  </a:lnTo>
                  <a:lnTo>
                    <a:pt x="3811524" y="157480"/>
                  </a:lnTo>
                  <a:lnTo>
                    <a:pt x="3811524" y="787400"/>
                  </a:lnTo>
                  <a:lnTo>
                    <a:pt x="3803497" y="837184"/>
                  </a:lnTo>
                  <a:lnTo>
                    <a:pt x="3781145" y="880414"/>
                  </a:lnTo>
                  <a:lnTo>
                    <a:pt x="3747058" y="914501"/>
                  </a:lnTo>
                  <a:lnTo>
                    <a:pt x="3703828" y="936853"/>
                  </a:lnTo>
                  <a:lnTo>
                    <a:pt x="3654044" y="944880"/>
                  </a:lnTo>
                  <a:lnTo>
                    <a:pt x="157480" y="944880"/>
                  </a:lnTo>
                  <a:lnTo>
                    <a:pt x="107695" y="936853"/>
                  </a:lnTo>
                  <a:lnTo>
                    <a:pt x="64465" y="914501"/>
                  </a:lnTo>
                  <a:lnTo>
                    <a:pt x="30378" y="880414"/>
                  </a:lnTo>
                  <a:lnTo>
                    <a:pt x="8026" y="837184"/>
                  </a:lnTo>
                  <a:lnTo>
                    <a:pt x="0" y="787400"/>
                  </a:lnTo>
                  <a:lnTo>
                    <a:pt x="0" y="15748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08302" y="4554473"/>
            <a:ext cx="1719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Outer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136" y="294386"/>
            <a:ext cx="2995701" cy="3355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1062227"/>
            <a:ext cx="8161020" cy="771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7427" y="2282951"/>
            <a:ext cx="1074420" cy="387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145794"/>
            <a:ext cx="7981950" cy="14389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5275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Left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outer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 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matching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records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139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28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62000" y="2810255"/>
            <a:ext cx="8001000" cy="155194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&lt;ColumnList&gt;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Table_A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Table_Alias_A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LEFT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OUTER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endParaRPr sz="1400">
              <a:latin typeface="Courier New"/>
              <a:cs typeface="Courier New"/>
            </a:endParaRPr>
          </a:p>
          <a:p>
            <a:pPr marL="91440" marR="5346065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Table_B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Table_Alias_B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Table_Alias_A.&lt;CommonColumn&gt;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Table_Alias_B.&lt;CommonColumn&gt;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4591050"/>
            <a:ext cx="81978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customer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ids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Sales.Customers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ship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due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dates,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even</a:t>
            </a:r>
            <a:r>
              <a:rPr sz="1800" dirty="0">
                <a:latin typeface="Calibri"/>
                <a:cs typeface="Calibri"/>
              </a:rPr>
              <a:t> if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customers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placed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orders.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marR="4318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Since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huge,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restricted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dirty="0">
                <a:latin typeface="Calibri"/>
                <a:cs typeface="Calibri"/>
              </a:rPr>
              <a:t> those </a:t>
            </a:r>
            <a:r>
              <a:rPr sz="1800" spc="-15" dirty="0">
                <a:latin typeface="Calibri"/>
                <a:cs typeface="Calibri"/>
              </a:rPr>
              <a:t>orders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placed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dirty="0">
                <a:latin typeface="Calibri"/>
                <a:cs typeface="Calibri"/>
              </a:rPr>
              <a:t> 2012.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9136" y="294386"/>
              <a:ext cx="2995701" cy="33553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7172959" cy="1124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achieves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left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62000" y="1447800"/>
            <a:ext cx="8001000" cy="172973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91440" marR="3431540">
              <a:lnSpc>
                <a:spcPct val="1201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A.CustomerID,</a:t>
            </a:r>
            <a:r>
              <a:rPr sz="1400" spc="-10" dirty="0">
                <a:latin typeface="Courier New"/>
                <a:cs typeface="Courier New"/>
              </a:rPr>
              <a:t> B.DueDate,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B.ShipDate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Sales.Customer</a:t>
            </a:r>
            <a:r>
              <a:rPr sz="1400" dirty="0">
                <a:latin typeface="Courier New"/>
                <a:cs typeface="Courier New"/>
              </a:rPr>
              <a:t> A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LEFT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OUTER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JOIN </a:t>
            </a:r>
            <a:r>
              <a:rPr sz="1400" spc="-5" dirty="0">
                <a:latin typeface="Courier New"/>
                <a:cs typeface="Courier New"/>
              </a:rPr>
              <a:t> Sales.SalesOrderHeader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A.CustomerID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B.CustomerID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AND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YEAR(B.DueDate)&lt;2012;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3383026"/>
            <a:ext cx="7999730" cy="193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query,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left</a:t>
            </a:r>
            <a:r>
              <a:rPr sz="1800" spc="-10" dirty="0">
                <a:latin typeface="Calibri"/>
                <a:cs typeface="Calibri"/>
              </a:rPr>
              <a:t> outer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constructed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Sales.Customer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Sales.SalesOrderHeader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tables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joined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basis of </a:t>
            </a:r>
            <a:r>
              <a:rPr sz="1800" spc="-10" dirty="0">
                <a:latin typeface="Calibri"/>
                <a:cs typeface="Calibri"/>
              </a:rPr>
              <a:t>customer </a:t>
            </a:r>
            <a:r>
              <a:rPr sz="1800" dirty="0">
                <a:latin typeface="Calibri"/>
                <a:cs typeface="Calibri"/>
              </a:rPr>
              <a:t>ids.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17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 this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left table,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Sales.Customer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matching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right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Sales.SalesOrderHeader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136" y="294386"/>
            <a:ext cx="2995701" cy="3355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359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6400" y="1524000"/>
            <a:ext cx="5945124" cy="32766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5050358"/>
            <a:ext cx="8070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output, some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dates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ship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NULL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marR="324485" indent="-342265">
              <a:lnSpc>
                <a:spcPts val="2090"/>
              </a:lnSpc>
              <a:spcBef>
                <a:spcPts val="204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 </a:t>
            </a:r>
            <a:r>
              <a:rPr sz="1800" spc="-15" dirty="0">
                <a:latin typeface="Calibri"/>
                <a:cs typeface="Calibri"/>
              </a:rPr>
              <a:t>customers,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placed,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hence,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10" dirty="0">
                <a:latin typeface="Calibri"/>
                <a:cs typeface="Calibri"/>
              </a:rPr>
              <a:t>dates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NULL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295402"/>
            <a:ext cx="3258654" cy="3526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427" y="2415539"/>
            <a:ext cx="1074420" cy="3886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9740" y="1008634"/>
            <a:ext cx="7487284" cy="1709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right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 the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second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regardless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whether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right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62000" y="2944367"/>
            <a:ext cx="8001000" cy="250571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imes New Roman"/>
              <a:cs typeface="Times New Roman"/>
            </a:endParaRPr>
          </a:p>
          <a:p>
            <a:pPr marL="91440" marR="577151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&lt;ColumnList&gt;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Left_Table_Name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91440" marR="5346065">
              <a:lnSpc>
                <a:spcPct val="120000"/>
              </a:lnSpc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Table_A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Table_Alias_A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RIGHT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OUTER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JOIN</a:t>
            </a:r>
            <a:endParaRPr sz="1400">
              <a:latin typeface="Courier New"/>
              <a:cs typeface="Courier New"/>
            </a:endParaRPr>
          </a:p>
          <a:p>
            <a:pPr marL="91440" marR="534606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Table_B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Table_Alias_B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Table_Alias_A.&lt;CommonColumn&gt;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Table_Alias_B.&lt;CommonColumn&gt;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295402"/>
            <a:ext cx="3258654" cy="3526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8074659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id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ev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oduc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</a:t>
            </a:r>
            <a:r>
              <a:rPr sz="1800" dirty="0">
                <a:latin typeface="Calibri"/>
                <a:cs typeface="Calibri"/>
              </a:rPr>
              <a:t>mes</a:t>
            </a:r>
            <a:r>
              <a:rPr sz="1800" spc="-5" dirty="0">
                <a:latin typeface="Calibri"/>
                <a:cs typeface="Calibri"/>
              </a:rPr>
              <a:t> f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Produc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 all the </a:t>
            </a:r>
            <a:r>
              <a:rPr sz="1800" spc="-10" dirty="0">
                <a:latin typeface="Calibri"/>
                <a:cs typeface="Calibri"/>
              </a:rPr>
              <a:t>corresponding </a:t>
            </a:r>
            <a:r>
              <a:rPr sz="1800" spc="-5" dirty="0">
                <a:latin typeface="Calibri"/>
                <a:cs typeface="Calibri"/>
              </a:rPr>
              <a:t>sales </a:t>
            </a:r>
            <a:r>
              <a:rPr sz="1800" spc="-10" dirty="0">
                <a:latin typeface="Calibri"/>
                <a:cs typeface="Calibri"/>
              </a:rPr>
              <a:t>order </a:t>
            </a:r>
            <a:r>
              <a:rPr sz="1800" spc="-5" dirty="0">
                <a:latin typeface="Calibri"/>
                <a:cs typeface="Calibri"/>
              </a:rPr>
              <a:t>ids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ourier New"/>
                <a:cs typeface="Courier New"/>
              </a:rPr>
              <a:t>SalesOrderDetail </a:t>
            </a:r>
            <a:r>
              <a:rPr sz="1800" spc="-10" dirty="0">
                <a:latin typeface="Calibri"/>
                <a:cs typeface="Calibri"/>
              </a:rPr>
              <a:t>table </a:t>
            </a:r>
            <a:r>
              <a:rPr sz="1800" spc="-5" dirty="0">
                <a:latin typeface="Calibri"/>
                <a:cs typeface="Calibri"/>
              </a:rPr>
              <a:t>even </a:t>
            </a:r>
            <a:r>
              <a:rPr sz="1800" dirty="0">
                <a:latin typeface="Calibri"/>
                <a:cs typeface="Calibri"/>
              </a:rPr>
              <a:t>if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 </a:t>
            </a:r>
            <a:r>
              <a:rPr sz="1800" spc="-10" dirty="0">
                <a:latin typeface="Calibri"/>
                <a:cs typeface="Calibri"/>
              </a:rPr>
              <a:t>matching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products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SalesOrderDetail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achieve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right</a:t>
            </a:r>
            <a:r>
              <a:rPr sz="1800" spc="-10" dirty="0">
                <a:latin typeface="Calibri"/>
                <a:cs typeface="Calibri"/>
              </a:rPr>
              <a:t> outer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2667000"/>
            <a:ext cx="8001000" cy="1729739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1440" marR="4815840" algn="just">
              <a:lnSpc>
                <a:spcPct val="120100"/>
              </a:lnSpc>
            </a:pPr>
            <a:r>
              <a:rPr sz="1400" spc="-5" dirty="0">
                <a:latin typeface="Courier New"/>
                <a:cs typeface="Courier New"/>
              </a:rPr>
              <a:t>SELECT P.Name, </a:t>
            </a:r>
            <a:r>
              <a:rPr sz="1400" spc="-10" dirty="0">
                <a:latin typeface="Courier New"/>
                <a:cs typeface="Courier New"/>
              </a:rPr>
              <a:t>S.SalesOrderID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Sales.SalesOrderDetail </a:t>
            </a:r>
            <a:r>
              <a:rPr sz="1400" dirty="0">
                <a:latin typeface="Courier New"/>
                <a:cs typeface="Courier New"/>
              </a:rPr>
              <a:t>S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RIGHT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OUTER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JOIN</a:t>
            </a:r>
            <a:endParaRPr sz="1400">
              <a:latin typeface="Courier New"/>
              <a:cs typeface="Courier New"/>
            </a:endParaRPr>
          </a:p>
          <a:p>
            <a:pPr marL="91440" algn="just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Production.Product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P</a:t>
            </a:r>
            <a:endParaRPr sz="1400">
              <a:latin typeface="Courier New"/>
              <a:cs typeface="Courier New"/>
            </a:endParaRPr>
          </a:p>
          <a:p>
            <a:pPr marL="91440" algn="just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P.ProductID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S.ProductID;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628515"/>
            <a:ext cx="7971790" cy="5835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Product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regardless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whether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they </a:t>
            </a:r>
            <a:r>
              <a:rPr sz="1800" spc="-10" dirty="0">
                <a:latin typeface="Calibri"/>
                <a:cs typeface="Calibri"/>
              </a:rPr>
              <a:t>have </a:t>
            </a:r>
            <a:r>
              <a:rPr sz="1800" spc="-5" dirty="0">
                <a:latin typeface="Calibri"/>
                <a:cs typeface="Calibri"/>
              </a:rPr>
              <a:t>been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not.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26" y="294131"/>
            <a:ext cx="1984095" cy="3357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797115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37465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self-join 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-5" dirty="0">
                <a:latin typeface="Calibri"/>
                <a:cs typeface="Calibri"/>
              </a:rPr>
              <a:t> that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itself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self-join.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ourier New"/>
                <a:cs typeface="Courier New"/>
              </a:rPr>
              <a:t>Employee</a:t>
            </a:r>
            <a:r>
              <a:rPr sz="1800" b="1" spc="-7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database named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Sterling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 marL="354330" marR="644525">
              <a:lnSpc>
                <a:spcPts val="2230"/>
              </a:lnSpc>
              <a:spcBef>
                <a:spcPts val="20"/>
              </a:spcBef>
            </a:pPr>
            <a:r>
              <a:rPr sz="1800" spc="-5" dirty="0">
                <a:latin typeface="Calibri"/>
                <a:cs typeface="Calibri"/>
              </a:rPr>
              <a:t>na</a:t>
            </a:r>
            <a:r>
              <a:rPr sz="1800" dirty="0">
                <a:latin typeface="Calibri"/>
                <a:cs typeface="Calibri"/>
              </a:rPr>
              <a:t>med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mgr_i</a:t>
            </a:r>
            <a:r>
              <a:rPr sz="1800" b="1" dirty="0">
                <a:latin typeface="Courier New"/>
                <a:cs typeface="Courier New"/>
              </a:rPr>
              <a:t>d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orm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nage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ees a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 </a:t>
            </a:r>
            <a:r>
              <a:rPr sz="1800" spc="-10" dirty="0">
                <a:latin typeface="Calibri"/>
                <a:cs typeface="Calibri"/>
              </a:rPr>
              <a:t>reporting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39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Assume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appropriate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m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nage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also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 e</a:t>
            </a:r>
            <a:r>
              <a:rPr sz="1800" spc="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</a:t>
            </a:r>
            <a:r>
              <a:rPr sz="1800" spc="-20" dirty="0">
                <a:latin typeface="Calibri"/>
                <a:cs typeface="Calibri"/>
              </a:rPr>
              <a:t>o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ans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 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mgr_i</a:t>
            </a:r>
            <a:r>
              <a:rPr sz="1800" b="1" dirty="0">
                <a:latin typeface="Courier New"/>
                <a:cs typeface="Courier New"/>
              </a:rPr>
              <a:t>d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emp_i</a:t>
            </a:r>
            <a:r>
              <a:rPr sz="1800" b="1" dirty="0">
                <a:latin typeface="Courier New"/>
                <a:cs typeface="Courier New"/>
              </a:rPr>
              <a:t>d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5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ab</a:t>
            </a:r>
            <a:r>
              <a:rPr sz="1800" b="1" spc="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la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emp_i</a:t>
            </a:r>
            <a:r>
              <a:rPr sz="1800" b="1" dirty="0">
                <a:latin typeface="Courier New"/>
                <a:cs typeface="Courier New"/>
              </a:rPr>
              <a:t>d</a:t>
            </a:r>
            <a:r>
              <a:rPr sz="1800" b="1" spc="-69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ARD36773F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an</a:t>
            </a:r>
            <a:r>
              <a:rPr sz="1800" spc="5" dirty="0">
                <a:latin typeface="Calibri"/>
                <a:cs typeface="Calibri"/>
              </a:rPr>
              <a:t> e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5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ab</a:t>
            </a:r>
            <a:r>
              <a:rPr sz="1800" b="1" spc="5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354330" marR="403225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latin typeface="Calibri"/>
                <a:cs typeface="Calibri"/>
              </a:rPr>
              <a:t>also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manager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Victoria,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Palle,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Karla,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employees</a:t>
            </a:r>
            <a:r>
              <a:rPr sz="1800" dirty="0">
                <a:latin typeface="Calibri"/>
                <a:cs typeface="Calibri"/>
              </a:rPr>
              <a:t> as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2600" y="4114800"/>
            <a:ext cx="6169152" cy="25146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26" y="294131"/>
            <a:ext cx="1984095" cy="3357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82232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manager </a:t>
            </a:r>
            <a:r>
              <a:rPr sz="1800" spc="-5" dirty="0">
                <a:latin typeface="Calibri"/>
                <a:cs typeface="Calibri"/>
              </a:rPr>
              <a:t>names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along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 </a:t>
            </a:r>
            <a:r>
              <a:rPr sz="1800" spc="-10" dirty="0">
                <a:latin typeface="Calibri"/>
                <a:cs typeface="Calibri"/>
              </a:rPr>
              <a:t>details,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-5" dirty="0">
                <a:latin typeface="Calibri"/>
                <a:cs typeface="Calibri"/>
              </a:rPr>
              <a:t> 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self-join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employee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itself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extract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desired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demonstrates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self-join: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2004060"/>
            <a:ext cx="7848600" cy="170243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514350">
              <a:lnSpc>
                <a:spcPct val="70000"/>
              </a:lnSpc>
              <a:spcBef>
                <a:spcPts val="320"/>
              </a:spcBef>
            </a:pPr>
            <a:r>
              <a:rPr sz="1400" spc="-5" dirty="0">
                <a:latin typeface="Courier New"/>
                <a:cs typeface="Courier New"/>
              </a:rPr>
              <a:t>SELECT TOP </a:t>
            </a:r>
            <a:r>
              <a:rPr sz="1400" dirty="0">
                <a:latin typeface="Courier New"/>
                <a:cs typeface="Courier New"/>
              </a:rPr>
              <a:t>7 </a:t>
            </a:r>
            <a:r>
              <a:rPr sz="1400" spc="-5" dirty="0">
                <a:latin typeface="Courier New"/>
                <a:cs typeface="Courier New"/>
              </a:rPr>
              <a:t>A.fname </a:t>
            </a:r>
            <a:r>
              <a:rPr sz="1400" dirty="0">
                <a:latin typeface="Courier New"/>
                <a:cs typeface="Courier New"/>
              </a:rPr>
              <a:t>+ ' ' + </a:t>
            </a:r>
            <a:r>
              <a:rPr sz="1400" spc="-5" dirty="0">
                <a:latin typeface="Courier New"/>
                <a:cs typeface="Courier New"/>
              </a:rPr>
              <a:t>A.lname AS 'Employee Name', B.fname </a:t>
            </a:r>
            <a:r>
              <a:rPr sz="1400" dirty="0">
                <a:latin typeface="Courier New"/>
                <a:cs typeface="Courier New"/>
              </a:rPr>
              <a:t>+ '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'+B.lname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AS</a:t>
            </a:r>
            <a:r>
              <a:rPr sz="1400" spc="-5" dirty="0">
                <a:latin typeface="Courier New"/>
                <a:cs typeface="Courier New"/>
              </a:rPr>
              <a:t> 'Manager'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endParaRPr sz="1400">
              <a:latin typeface="Courier New"/>
              <a:cs typeface="Courier New"/>
            </a:endParaRPr>
          </a:p>
          <a:p>
            <a:pPr marL="91440" marR="6363970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Employee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INNER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sz="1400" spc="-5" dirty="0">
                <a:latin typeface="Courier New"/>
                <a:cs typeface="Courier New"/>
              </a:rPr>
              <a:t>Employee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A.mgr_id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B.emp_id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810761"/>
            <a:ext cx="7620634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Employee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itself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mgr_id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emp_i</a:t>
            </a:r>
            <a:r>
              <a:rPr sz="1800" dirty="0">
                <a:latin typeface="Courier New"/>
                <a:cs typeface="Courier New"/>
              </a:rPr>
              <a:t>d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4200" y="4724400"/>
            <a:ext cx="2971800" cy="181203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301752"/>
            <a:ext cx="3001860" cy="346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77108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Executing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query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 order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along</a:t>
            </a:r>
            <a:r>
              <a:rPr sz="1800" spc="-5" dirty="0">
                <a:latin typeface="Calibri"/>
                <a:cs typeface="Calibri"/>
              </a:rPr>
              <a:t> with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total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resource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hours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 </a:t>
            </a:r>
            <a:r>
              <a:rPr sz="1800" spc="-40" dirty="0">
                <a:latin typeface="Calibri"/>
                <a:cs typeface="Calibri"/>
              </a:rPr>
              <a:t>order.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0800" y="2362200"/>
            <a:ext cx="4078224" cy="30480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23376" y="662401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450" y="306831"/>
            <a:ext cx="3618941" cy="2519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7885430" cy="11233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MERGE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spc="-10" dirty="0">
                <a:latin typeface="Calibri"/>
                <a:cs typeface="Calibri"/>
              </a:rPr>
              <a:t> allows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maintain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certain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join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single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17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3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ion</a:t>
            </a:r>
            <a:r>
              <a:rPr sz="1800" dirty="0">
                <a:latin typeface="Calibri"/>
                <a:cs typeface="Calibri"/>
              </a:rPr>
              <a:t>s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MERG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008" y="2427732"/>
            <a:ext cx="8027034" cy="647700"/>
            <a:chOff x="445008" y="2427732"/>
            <a:chExt cx="8027034" cy="647700"/>
          </a:xfrm>
        </p:grpSpPr>
        <p:sp>
          <p:nvSpPr>
            <p:cNvPr id="10" name="object 10"/>
            <p:cNvSpPr/>
            <p:nvPr/>
          </p:nvSpPr>
          <p:spPr>
            <a:xfrm>
              <a:off x="457962" y="2658618"/>
              <a:ext cx="8001000" cy="403860"/>
            </a:xfrm>
            <a:custGeom>
              <a:avLst/>
              <a:gdLst/>
              <a:ahLst/>
              <a:cxnLst/>
              <a:rect l="l" t="t" r="r" b="b"/>
              <a:pathLst>
                <a:path w="8001000" h="403860">
                  <a:moveTo>
                    <a:pt x="0" y="403860"/>
                  </a:moveTo>
                  <a:lnTo>
                    <a:pt x="8001000" y="40386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7062" y="2440686"/>
              <a:ext cx="7353300" cy="472440"/>
            </a:xfrm>
            <a:custGeom>
              <a:avLst/>
              <a:gdLst/>
              <a:ahLst/>
              <a:cxnLst/>
              <a:rect l="l" t="t" r="r" b="b"/>
              <a:pathLst>
                <a:path w="7353300" h="472439">
                  <a:moveTo>
                    <a:pt x="7274559" y="0"/>
                  </a:moveTo>
                  <a:lnTo>
                    <a:pt x="78740" y="0"/>
                  </a:lnTo>
                  <a:lnTo>
                    <a:pt x="48091" y="6195"/>
                  </a:lnTo>
                  <a:lnTo>
                    <a:pt x="23063" y="23082"/>
                  </a:lnTo>
                  <a:lnTo>
                    <a:pt x="6188" y="48113"/>
                  </a:lnTo>
                  <a:lnTo>
                    <a:pt x="0" y="78739"/>
                  </a:lnTo>
                  <a:lnTo>
                    <a:pt x="0" y="393699"/>
                  </a:lnTo>
                  <a:lnTo>
                    <a:pt x="6188" y="424326"/>
                  </a:lnTo>
                  <a:lnTo>
                    <a:pt x="23063" y="449357"/>
                  </a:lnTo>
                  <a:lnTo>
                    <a:pt x="48091" y="466244"/>
                  </a:lnTo>
                  <a:lnTo>
                    <a:pt x="78740" y="472439"/>
                  </a:lnTo>
                  <a:lnTo>
                    <a:pt x="7274559" y="472439"/>
                  </a:lnTo>
                  <a:lnTo>
                    <a:pt x="7305186" y="466244"/>
                  </a:lnTo>
                  <a:lnTo>
                    <a:pt x="7330217" y="449357"/>
                  </a:lnTo>
                  <a:lnTo>
                    <a:pt x="7347104" y="424326"/>
                  </a:lnTo>
                  <a:lnTo>
                    <a:pt x="7353300" y="393699"/>
                  </a:lnTo>
                  <a:lnTo>
                    <a:pt x="7353300" y="78739"/>
                  </a:lnTo>
                  <a:lnTo>
                    <a:pt x="7347104" y="48113"/>
                  </a:lnTo>
                  <a:lnTo>
                    <a:pt x="7330217" y="23082"/>
                  </a:lnTo>
                  <a:lnTo>
                    <a:pt x="7305186" y="6195"/>
                  </a:lnTo>
                  <a:lnTo>
                    <a:pt x="7274559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062" y="2440686"/>
              <a:ext cx="7353300" cy="472440"/>
            </a:xfrm>
            <a:custGeom>
              <a:avLst/>
              <a:gdLst/>
              <a:ahLst/>
              <a:cxnLst/>
              <a:rect l="l" t="t" r="r" b="b"/>
              <a:pathLst>
                <a:path w="7353300" h="472439">
                  <a:moveTo>
                    <a:pt x="0" y="78739"/>
                  </a:moveTo>
                  <a:lnTo>
                    <a:pt x="6188" y="48113"/>
                  </a:lnTo>
                  <a:lnTo>
                    <a:pt x="23063" y="23082"/>
                  </a:lnTo>
                  <a:lnTo>
                    <a:pt x="48091" y="6195"/>
                  </a:lnTo>
                  <a:lnTo>
                    <a:pt x="78740" y="0"/>
                  </a:lnTo>
                  <a:lnTo>
                    <a:pt x="7274559" y="0"/>
                  </a:lnTo>
                  <a:lnTo>
                    <a:pt x="7305186" y="6195"/>
                  </a:lnTo>
                  <a:lnTo>
                    <a:pt x="7330217" y="23082"/>
                  </a:lnTo>
                  <a:lnTo>
                    <a:pt x="7347104" y="48113"/>
                  </a:lnTo>
                  <a:lnTo>
                    <a:pt x="7353300" y="78739"/>
                  </a:lnTo>
                  <a:lnTo>
                    <a:pt x="7353300" y="393699"/>
                  </a:lnTo>
                  <a:lnTo>
                    <a:pt x="7347104" y="424326"/>
                  </a:lnTo>
                  <a:lnTo>
                    <a:pt x="7330217" y="449357"/>
                  </a:lnTo>
                  <a:lnTo>
                    <a:pt x="7305186" y="466244"/>
                  </a:lnTo>
                  <a:lnTo>
                    <a:pt x="7274559" y="472439"/>
                  </a:lnTo>
                  <a:lnTo>
                    <a:pt x="78740" y="472439"/>
                  </a:lnTo>
                  <a:lnTo>
                    <a:pt x="48091" y="466244"/>
                  </a:lnTo>
                  <a:lnTo>
                    <a:pt x="23063" y="449357"/>
                  </a:lnTo>
                  <a:lnTo>
                    <a:pt x="6188" y="424326"/>
                  </a:lnTo>
                  <a:lnTo>
                    <a:pt x="0" y="393699"/>
                  </a:lnTo>
                  <a:lnTo>
                    <a:pt x="0" y="7873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45008" y="3134867"/>
            <a:ext cx="8027034" cy="666115"/>
            <a:chOff x="445008" y="3134867"/>
            <a:chExt cx="8027034" cy="666115"/>
          </a:xfrm>
        </p:grpSpPr>
        <p:sp>
          <p:nvSpPr>
            <p:cNvPr id="14" name="object 14"/>
            <p:cNvSpPr/>
            <p:nvPr/>
          </p:nvSpPr>
          <p:spPr>
            <a:xfrm>
              <a:off x="457962" y="3384041"/>
              <a:ext cx="8001000" cy="403860"/>
            </a:xfrm>
            <a:custGeom>
              <a:avLst/>
              <a:gdLst/>
              <a:ahLst/>
              <a:cxnLst/>
              <a:rect l="l" t="t" r="r" b="b"/>
              <a:pathLst>
                <a:path w="8001000" h="403860">
                  <a:moveTo>
                    <a:pt x="0" y="403860"/>
                  </a:moveTo>
                  <a:lnTo>
                    <a:pt x="8001000" y="40386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25908">
              <a:solidFill>
                <a:srgbClr val="566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8774" y="3147821"/>
              <a:ext cx="7428230" cy="472440"/>
            </a:xfrm>
            <a:custGeom>
              <a:avLst/>
              <a:gdLst/>
              <a:ahLst/>
              <a:cxnLst/>
              <a:rect l="l" t="t" r="r" b="b"/>
              <a:pathLst>
                <a:path w="7428230" h="472439">
                  <a:moveTo>
                    <a:pt x="7349235" y="0"/>
                  </a:moveTo>
                  <a:lnTo>
                    <a:pt x="78740" y="0"/>
                  </a:lnTo>
                  <a:lnTo>
                    <a:pt x="48091" y="6195"/>
                  </a:lnTo>
                  <a:lnTo>
                    <a:pt x="23063" y="23082"/>
                  </a:lnTo>
                  <a:lnTo>
                    <a:pt x="6188" y="48113"/>
                  </a:lnTo>
                  <a:lnTo>
                    <a:pt x="0" y="78739"/>
                  </a:lnTo>
                  <a:lnTo>
                    <a:pt x="0" y="393699"/>
                  </a:lnTo>
                  <a:lnTo>
                    <a:pt x="6188" y="424326"/>
                  </a:lnTo>
                  <a:lnTo>
                    <a:pt x="23063" y="449357"/>
                  </a:lnTo>
                  <a:lnTo>
                    <a:pt x="48091" y="466244"/>
                  </a:lnTo>
                  <a:lnTo>
                    <a:pt x="78740" y="472439"/>
                  </a:lnTo>
                  <a:lnTo>
                    <a:pt x="7349235" y="472439"/>
                  </a:lnTo>
                  <a:lnTo>
                    <a:pt x="7379862" y="466244"/>
                  </a:lnTo>
                  <a:lnTo>
                    <a:pt x="7404893" y="449357"/>
                  </a:lnTo>
                  <a:lnTo>
                    <a:pt x="7421780" y="424326"/>
                  </a:lnTo>
                  <a:lnTo>
                    <a:pt x="7427976" y="393699"/>
                  </a:lnTo>
                  <a:lnTo>
                    <a:pt x="7427976" y="78739"/>
                  </a:lnTo>
                  <a:lnTo>
                    <a:pt x="7421780" y="48113"/>
                  </a:lnTo>
                  <a:lnTo>
                    <a:pt x="7404893" y="23082"/>
                  </a:lnTo>
                  <a:lnTo>
                    <a:pt x="7379862" y="6195"/>
                  </a:lnTo>
                  <a:lnTo>
                    <a:pt x="7349235" y="0"/>
                  </a:lnTo>
                  <a:close/>
                </a:path>
              </a:pathLst>
            </a:custGeom>
            <a:solidFill>
              <a:srgbClr val="566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8774" y="3147821"/>
              <a:ext cx="7428230" cy="472440"/>
            </a:xfrm>
            <a:custGeom>
              <a:avLst/>
              <a:gdLst/>
              <a:ahLst/>
              <a:cxnLst/>
              <a:rect l="l" t="t" r="r" b="b"/>
              <a:pathLst>
                <a:path w="7428230" h="472439">
                  <a:moveTo>
                    <a:pt x="0" y="78739"/>
                  </a:moveTo>
                  <a:lnTo>
                    <a:pt x="6188" y="48113"/>
                  </a:lnTo>
                  <a:lnTo>
                    <a:pt x="23063" y="23082"/>
                  </a:lnTo>
                  <a:lnTo>
                    <a:pt x="48091" y="6195"/>
                  </a:lnTo>
                  <a:lnTo>
                    <a:pt x="78740" y="0"/>
                  </a:lnTo>
                  <a:lnTo>
                    <a:pt x="7349235" y="0"/>
                  </a:lnTo>
                  <a:lnTo>
                    <a:pt x="7379862" y="6195"/>
                  </a:lnTo>
                  <a:lnTo>
                    <a:pt x="7404893" y="23082"/>
                  </a:lnTo>
                  <a:lnTo>
                    <a:pt x="7421780" y="48113"/>
                  </a:lnTo>
                  <a:lnTo>
                    <a:pt x="7427976" y="78739"/>
                  </a:lnTo>
                  <a:lnTo>
                    <a:pt x="7427976" y="393699"/>
                  </a:lnTo>
                  <a:lnTo>
                    <a:pt x="7421780" y="424326"/>
                  </a:lnTo>
                  <a:lnTo>
                    <a:pt x="7404893" y="449357"/>
                  </a:lnTo>
                  <a:lnTo>
                    <a:pt x="7379862" y="466244"/>
                  </a:lnTo>
                  <a:lnTo>
                    <a:pt x="7349235" y="472439"/>
                  </a:lnTo>
                  <a:lnTo>
                    <a:pt x="78740" y="472439"/>
                  </a:lnTo>
                  <a:lnTo>
                    <a:pt x="48091" y="466244"/>
                  </a:lnTo>
                  <a:lnTo>
                    <a:pt x="23063" y="449357"/>
                  </a:lnTo>
                  <a:lnTo>
                    <a:pt x="6188" y="424326"/>
                  </a:lnTo>
                  <a:lnTo>
                    <a:pt x="0" y="393699"/>
                  </a:lnTo>
                  <a:lnTo>
                    <a:pt x="0" y="78739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45008" y="3860291"/>
            <a:ext cx="8027034" cy="666115"/>
            <a:chOff x="445008" y="3860291"/>
            <a:chExt cx="8027034" cy="666115"/>
          </a:xfrm>
        </p:grpSpPr>
        <p:sp>
          <p:nvSpPr>
            <p:cNvPr id="18" name="object 18"/>
            <p:cNvSpPr/>
            <p:nvPr/>
          </p:nvSpPr>
          <p:spPr>
            <a:xfrm>
              <a:off x="457962" y="4109465"/>
              <a:ext cx="8001000" cy="403860"/>
            </a:xfrm>
            <a:custGeom>
              <a:avLst/>
              <a:gdLst/>
              <a:ahLst/>
              <a:cxnLst/>
              <a:rect l="l" t="t" r="r" b="b"/>
              <a:pathLst>
                <a:path w="8001000" h="403860">
                  <a:moveTo>
                    <a:pt x="0" y="403860"/>
                  </a:moveTo>
                  <a:lnTo>
                    <a:pt x="8001000" y="40386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8774" y="3873245"/>
              <a:ext cx="7466330" cy="472440"/>
            </a:xfrm>
            <a:custGeom>
              <a:avLst/>
              <a:gdLst/>
              <a:ahLst/>
              <a:cxnLst/>
              <a:rect l="l" t="t" r="r" b="b"/>
              <a:pathLst>
                <a:path w="7466330" h="472439">
                  <a:moveTo>
                    <a:pt x="7387335" y="0"/>
                  </a:moveTo>
                  <a:lnTo>
                    <a:pt x="78740" y="0"/>
                  </a:lnTo>
                  <a:lnTo>
                    <a:pt x="48091" y="6195"/>
                  </a:lnTo>
                  <a:lnTo>
                    <a:pt x="23063" y="23082"/>
                  </a:lnTo>
                  <a:lnTo>
                    <a:pt x="6188" y="48113"/>
                  </a:lnTo>
                  <a:lnTo>
                    <a:pt x="0" y="78739"/>
                  </a:lnTo>
                  <a:lnTo>
                    <a:pt x="0" y="393699"/>
                  </a:lnTo>
                  <a:lnTo>
                    <a:pt x="6188" y="424326"/>
                  </a:lnTo>
                  <a:lnTo>
                    <a:pt x="23063" y="449357"/>
                  </a:lnTo>
                  <a:lnTo>
                    <a:pt x="48091" y="466244"/>
                  </a:lnTo>
                  <a:lnTo>
                    <a:pt x="78740" y="472439"/>
                  </a:lnTo>
                  <a:lnTo>
                    <a:pt x="7387335" y="472439"/>
                  </a:lnTo>
                  <a:lnTo>
                    <a:pt x="7417962" y="466244"/>
                  </a:lnTo>
                  <a:lnTo>
                    <a:pt x="7442993" y="449357"/>
                  </a:lnTo>
                  <a:lnTo>
                    <a:pt x="7459880" y="424326"/>
                  </a:lnTo>
                  <a:lnTo>
                    <a:pt x="7466076" y="393699"/>
                  </a:lnTo>
                  <a:lnTo>
                    <a:pt x="7466076" y="78739"/>
                  </a:lnTo>
                  <a:lnTo>
                    <a:pt x="7459880" y="48113"/>
                  </a:lnTo>
                  <a:lnTo>
                    <a:pt x="7442993" y="23082"/>
                  </a:lnTo>
                  <a:lnTo>
                    <a:pt x="7417962" y="6195"/>
                  </a:lnTo>
                  <a:lnTo>
                    <a:pt x="7387335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8774" y="3873245"/>
              <a:ext cx="7466330" cy="472440"/>
            </a:xfrm>
            <a:custGeom>
              <a:avLst/>
              <a:gdLst/>
              <a:ahLst/>
              <a:cxnLst/>
              <a:rect l="l" t="t" r="r" b="b"/>
              <a:pathLst>
                <a:path w="7466330" h="472439">
                  <a:moveTo>
                    <a:pt x="0" y="78739"/>
                  </a:moveTo>
                  <a:lnTo>
                    <a:pt x="6188" y="48113"/>
                  </a:lnTo>
                  <a:lnTo>
                    <a:pt x="23063" y="23082"/>
                  </a:lnTo>
                  <a:lnTo>
                    <a:pt x="48091" y="6195"/>
                  </a:lnTo>
                  <a:lnTo>
                    <a:pt x="78740" y="0"/>
                  </a:lnTo>
                  <a:lnTo>
                    <a:pt x="7387335" y="0"/>
                  </a:lnTo>
                  <a:lnTo>
                    <a:pt x="7417962" y="6195"/>
                  </a:lnTo>
                  <a:lnTo>
                    <a:pt x="7442993" y="23082"/>
                  </a:lnTo>
                  <a:lnTo>
                    <a:pt x="7459880" y="48113"/>
                  </a:lnTo>
                  <a:lnTo>
                    <a:pt x="7466076" y="78739"/>
                  </a:lnTo>
                  <a:lnTo>
                    <a:pt x="7466076" y="393699"/>
                  </a:lnTo>
                  <a:lnTo>
                    <a:pt x="7459880" y="424326"/>
                  </a:lnTo>
                  <a:lnTo>
                    <a:pt x="7442993" y="449357"/>
                  </a:lnTo>
                  <a:lnTo>
                    <a:pt x="7417962" y="466244"/>
                  </a:lnTo>
                  <a:lnTo>
                    <a:pt x="7387335" y="472439"/>
                  </a:lnTo>
                  <a:lnTo>
                    <a:pt x="78740" y="472439"/>
                  </a:lnTo>
                  <a:lnTo>
                    <a:pt x="48091" y="466244"/>
                  </a:lnTo>
                  <a:lnTo>
                    <a:pt x="23063" y="449357"/>
                  </a:lnTo>
                  <a:lnTo>
                    <a:pt x="6188" y="424326"/>
                  </a:lnTo>
                  <a:lnTo>
                    <a:pt x="0" y="393699"/>
                  </a:lnTo>
                  <a:lnTo>
                    <a:pt x="0" y="78739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79398" y="2518917"/>
            <a:ext cx="5645785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Insert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endParaRPr sz="1600">
              <a:latin typeface="Calibri"/>
              <a:cs typeface="Calibri"/>
            </a:endParaRPr>
          </a:p>
          <a:p>
            <a:pPr marL="12700" marR="237490">
              <a:lnSpc>
                <a:spcPts val="5710"/>
              </a:lnSpc>
              <a:spcBef>
                <a:spcPts val="484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record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exists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table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459740" y="4658105"/>
            <a:ext cx="7841615" cy="1955164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16256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me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Product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 mai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ains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  </a:t>
            </a:r>
            <a:r>
              <a:rPr sz="1800" spc="-10" dirty="0">
                <a:latin typeface="Calibri"/>
                <a:cs typeface="Calibri"/>
              </a:rPr>
              <a:t>products.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17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b="1" spc="-10" dirty="0">
                <a:latin typeface="Courier New"/>
                <a:cs typeface="Courier New"/>
              </a:rPr>
              <a:t>NewProducts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-5" dirty="0">
                <a:latin typeface="Calibri"/>
                <a:cs typeface="Calibri"/>
              </a:rPr>
              <a:t> maintains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0" dirty="0">
                <a:latin typeface="Calibri"/>
                <a:cs typeface="Calibri"/>
              </a:rPr>
              <a:t>You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Products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-5" dirty="0">
                <a:latin typeface="Calibri"/>
                <a:cs typeface="Calibri"/>
              </a:rPr>
              <a:t> with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NewProducts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5"/>
              </a:spcBef>
            </a:pP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450" y="306831"/>
              <a:ext cx="3618941" cy="2519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8148955" cy="249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NewProducts</a:t>
            </a:r>
            <a:r>
              <a:rPr sz="1800" b="1" spc="-6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Products</a:t>
            </a:r>
            <a:r>
              <a:rPr sz="1800" spc="-7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Products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existing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products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506730">
              <a:lnSpc>
                <a:spcPct val="100000"/>
              </a:lnSpc>
              <a:spcBef>
                <a:spcPts val="75"/>
              </a:spcBef>
            </a:pPr>
            <a:r>
              <a:rPr sz="1800" spc="-5" dirty="0">
                <a:latin typeface="Calibri"/>
                <a:cs typeface="Calibri"/>
              </a:rPr>
              <a:t>new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two tables: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2200" y="2743200"/>
            <a:ext cx="4343400" cy="378104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450" y="306831"/>
            <a:ext cx="3618941" cy="2519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7948930" cy="276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Consider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want to:</a:t>
            </a:r>
            <a:endParaRPr sz="1800">
              <a:latin typeface="Calibri"/>
              <a:cs typeface="Calibri"/>
            </a:endParaRPr>
          </a:p>
          <a:p>
            <a:pPr marL="695325" lvl="1" indent="-341630">
              <a:lnSpc>
                <a:spcPct val="100000"/>
              </a:lnSpc>
              <a:buFont typeface="Arial MT"/>
              <a:buChar char="•"/>
              <a:tabLst>
                <a:tab pos="695325" algn="l"/>
                <a:tab pos="695960" algn="l"/>
              </a:tabLst>
            </a:pPr>
            <a:r>
              <a:rPr sz="1800" spc="-10" dirty="0">
                <a:latin typeface="Calibri"/>
                <a:cs typeface="Calibri"/>
              </a:rPr>
              <a:t>Compare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customers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both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  <a:p>
            <a:pPr marL="695325" lvl="1" indent="-341630">
              <a:lnSpc>
                <a:spcPct val="100000"/>
              </a:lnSpc>
              <a:buFont typeface="Arial MT"/>
              <a:buChar char="•"/>
              <a:tabLst>
                <a:tab pos="695325" algn="l"/>
                <a:tab pos="695960" algn="l"/>
              </a:tabLst>
            </a:pPr>
            <a:r>
              <a:rPr sz="1800" spc="-10" dirty="0">
                <a:latin typeface="Calibri"/>
                <a:cs typeface="Calibri"/>
              </a:rPr>
              <a:t>Update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customer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 </a:t>
            </a:r>
            <a:r>
              <a:rPr sz="1800" spc="-10" dirty="0">
                <a:latin typeface="Calibri"/>
                <a:cs typeface="Calibri"/>
              </a:rPr>
              <a:t>match</a:t>
            </a:r>
            <a:endParaRPr sz="1800">
              <a:latin typeface="Calibri"/>
              <a:cs typeface="Calibri"/>
            </a:endParaRPr>
          </a:p>
          <a:p>
            <a:pPr marL="695325" marR="52705" lvl="1" indent="-341630">
              <a:lnSpc>
                <a:spcPct val="100000"/>
              </a:lnSpc>
              <a:buFont typeface="Arial MT"/>
              <a:buChar char="•"/>
              <a:tabLst>
                <a:tab pos="695325" algn="l"/>
                <a:tab pos="695960" algn="l"/>
              </a:tabLst>
            </a:pPr>
            <a:r>
              <a:rPr sz="1800" dirty="0">
                <a:latin typeface="Calibri"/>
                <a:cs typeface="Calibri"/>
              </a:rPr>
              <a:t>Insert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new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exist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695325" marR="87630" lvl="1" indent="-341630">
              <a:lnSpc>
                <a:spcPct val="100000"/>
              </a:lnSpc>
              <a:buFont typeface="Arial MT"/>
              <a:buChar char="•"/>
              <a:tabLst>
                <a:tab pos="695325" algn="l"/>
                <a:tab pos="695960" algn="l"/>
              </a:tabLst>
            </a:pPr>
            <a:r>
              <a:rPr sz="1800" spc="-10" dirty="0">
                <a:latin typeface="Calibri"/>
                <a:cs typeface="Calibri"/>
              </a:rPr>
              <a:t>Delete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existing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 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354330" marR="385445" indent="-342265">
              <a:lnSpc>
                <a:spcPts val="216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ourier New"/>
                <a:cs typeface="Courier New"/>
              </a:rPr>
              <a:t>MERGE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also </a:t>
            </a:r>
            <a:r>
              <a:rPr sz="1800" spc="-10" dirty="0">
                <a:latin typeface="Calibri"/>
                <a:cs typeface="Calibri"/>
              </a:rPr>
              <a:t>allows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optionally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inserted,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OUTPUT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MERG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8200" y="3886200"/>
            <a:ext cx="7848600" cy="207010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MERGE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target_table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USING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source_table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match_condition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WHEN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MATCHED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THEN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UPDATE SET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Col1</a:t>
            </a:r>
            <a:r>
              <a:rPr sz="1400" dirty="0">
                <a:latin typeface="Courier New"/>
                <a:cs typeface="Courier New"/>
              </a:rPr>
              <a:t> =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val1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[,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Col2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10" dirty="0">
                <a:latin typeface="Courier New"/>
                <a:cs typeface="Courier New"/>
              </a:rPr>
              <a:t>val2...]</a:t>
            </a:r>
            <a:endParaRPr sz="1400">
              <a:latin typeface="Courier New"/>
              <a:cs typeface="Courier New"/>
            </a:endParaRPr>
          </a:p>
          <a:p>
            <a:pPr marL="91440" marR="30035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WHEN </a:t>
            </a:r>
            <a:r>
              <a:rPr sz="1400" spc="-10" dirty="0">
                <a:latin typeface="Courier New"/>
                <a:cs typeface="Courier New"/>
              </a:rPr>
              <a:t>[TARGET]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NOT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MATCHED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THEN INSERT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(Col1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[,Col2...]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VALUES (Val1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[,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Val2...])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WHEN</a:t>
            </a:r>
            <a:r>
              <a:rPr sz="1400" spc="-10" dirty="0">
                <a:latin typeface="Courier New"/>
                <a:cs typeface="Courier New"/>
              </a:rPr>
              <a:t> NOT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MATCHED</a:t>
            </a:r>
            <a:r>
              <a:rPr sz="1400" spc="-5" dirty="0">
                <a:latin typeface="Courier New"/>
                <a:cs typeface="Courier New"/>
              </a:rPr>
              <a:t> BY </a:t>
            </a:r>
            <a:r>
              <a:rPr sz="1400" spc="-10" dirty="0">
                <a:latin typeface="Courier New"/>
                <a:cs typeface="Courier New"/>
              </a:rPr>
              <a:t>SOURCE </a:t>
            </a:r>
            <a:r>
              <a:rPr sz="1400" spc="-5" dirty="0">
                <a:latin typeface="Courier New"/>
                <a:cs typeface="Courier New"/>
              </a:rPr>
              <a:t>THEN DELETE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[OUTPUT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$action, </a:t>
            </a:r>
            <a:r>
              <a:rPr sz="1400" spc="-5" dirty="0">
                <a:latin typeface="Courier New"/>
                <a:cs typeface="Courier New"/>
              </a:rPr>
              <a:t>Inserted.Col1,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Deleted.Col1,...]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1044" y="6001918"/>
            <a:ext cx="6139815" cy="56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384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target_t</a:t>
            </a:r>
            <a:r>
              <a:rPr sz="1800" spc="-15" dirty="0">
                <a:latin typeface="Courier New"/>
                <a:cs typeface="Courier New"/>
              </a:rPr>
              <a:t>a</a:t>
            </a:r>
            <a:r>
              <a:rPr sz="1800" spc="-5" dirty="0">
                <a:latin typeface="Courier New"/>
                <a:cs typeface="Courier New"/>
              </a:rPr>
              <a:t>b</a:t>
            </a:r>
            <a:r>
              <a:rPr sz="1800" spc="-15" dirty="0">
                <a:latin typeface="Courier New"/>
                <a:cs typeface="Courier New"/>
              </a:rPr>
              <a:t>l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WHER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ha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being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450" y="306831"/>
            <a:ext cx="3618941" cy="2519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23290"/>
            <a:ext cx="8420100" cy="38823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25475" marR="729615">
              <a:lnSpc>
                <a:spcPct val="103299"/>
              </a:lnSpc>
              <a:spcBef>
                <a:spcPts val="25"/>
              </a:spcBef>
            </a:pPr>
            <a:r>
              <a:rPr sz="1800" spc="-10" dirty="0">
                <a:latin typeface="Courier New"/>
                <a:cs typeface="Courier New"/>
              </a:rPr>
              <a:t>source_table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inserted,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625475">
              <a:lnSpc>
                <a:spcPts val="2090"/>
              </a:lnSpc>
            </a:pPr>
            <a:r>
              <a:rPr sz="1800" spc="-10" dirty="0">
                <a:latin typeface="Courier New"/>
                <a:cs typeface="Courier New"/>
              </a:rPr>
              <a:t>match_conditions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</a:t>
            </a:r>
            <a:r>
              <a:rPr sz="1800" dirty="0">
                <a:latin typeface="Courier New"/>
                <a:cs typeface="Courier New"/>
              </a:rPr>
              <a:t>OIN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comparison</a:t>
            </a:r>
            <a:endParaRPr sz="1800">
              <a:latin typeface="Calibri"/>
              <a:cs typeface="Calibri"/>
            </a:endParaRPr>
          </a:p>
          <a:p>
            <a:pPr marL="625475">
              <a:lnSpc>
                <a:spcPts val="2125"/>
              </a:lnSpc>
              <a:spcBef>
                <a:spcPts val="75"/>
              </a:spcBef>
            </a:pPr>
            <a:r>
              <a:rPr sz="1800" spc="-15" dirty="0">
                <a:latin typeface="Calibri"/>
                <a:cs typeface="Calibri"/>
              </a:rPr>
              <a:t>operators.</a:t>
            </a:r>
            <a:endParaRPr sz="1800">
              <a:latin typeface="Calibri"/>
              <a:cs typeface="Calibri"/>
            </a:endParaRPr>
          </a:p>
          <a:p>
            <a:pPr marL="625475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MATCHED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target_table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source_table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matches</a:t>
            </a:r>
            <a:r>
              <a:rPr sz="1800" dirty="0">
                <a:latin typeface="Calibri"/>
                <a:cs typeface="Calibri"/>
              </a:rPr>
              <a:t> the</a:t>
            </a:r>
            <a:endParaRPr sz="1800">
              <a:latin typeface="Calibri"/>
              <a:cs typeface="Calibri"/>
            </a:endParaRPr>
          </a:p>
          <a:p>
            <a:pPr marL="62547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match_condition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62547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NOT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MATCHED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true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source_table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does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exist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62547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target_table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625475" marR="266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urier New"/>
                <a:cs typeface="Courier New"/>
              </a:rPr>
              <a:t>SOURCE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NOT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MATCHED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true</a:t>
            </a:r>
            <a:r>
              <a:rPr sz="1800" dirty="0">
                <a:latin typeface="Calibri"/>
                <a:cs typeface="Calibri"/>
              </a:rPr>
              <a:t> if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exists</a:t>
            </a:r>
            <a:r>
              <a:rPr sz="1800" spc="-5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target_table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but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source_table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625475" marR="575945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OUTPUT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optional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allows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 </a:t>
            </a:r>
            <a:r>
              <a:rPr sz="1800" spc="-5" dirty="0">
                <a:latin typeface="Calibri"/>
                <a:cs typeface="Calibri"/>
              </a:rPr>
              <a:t>been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inserted/deleted/updated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target_table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ourier New"/>
                <a:cs typeface="Courier New"/>
              </a:rPr>
              <a:t>MERG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ermin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10" dirty="0">
                <a:latin typeface="Calibri"/>
                <a:cs typeface="Calibri"/>
              </a:rPr>
              <a:t>;</a:t>
            </a:r>
            <a:r>
              <a:rPr sz="1800" spc="-5" dirty="0">
                <a:latin typeface="Calibri"/>
                <a:cs typeface="Calibri"/>
              </a:rPr>
              <a:t>).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450" y="306831"/>
            <a:ext cx="3618941" cy="2519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78206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use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MERGE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statement.</a:t>
            </a:r>
            <a:r>
              <a:rPr sz="1800" dirty="0">
                <a:latin typeface="Calibri"/>
                <a:cs typeface="Calibri"/>
              </a:rPr>
              <a:t> It </a:t>
            </a:r>
            <a:r>
              <a:rPr sz="1800" spc="-15" dirty="0">
                <a:latin typeface="Calibri"/>
                <a:cs typeface="Calibri"/>
              </a:rPr>
              <a:t>makes</a:t>
            </a:r>
            <a:r>
              <a:rPr sz="1800" spc="-5" dirty="0">
                <a:latin typeface="Calibri"/>
                <a:cs typeface="Calibri"/>
              </a:rPr>
              <a:t> 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Sterlin</a:t>
            </a:r>
            <a:r>
              <a:rPr sz="1800" b="1" dirty="0">
                <a:latin typeface="Courier New"/>
                <a:cs typeface="Courier New"/>
              </a:rPr>
              <a:t>g</a:t>
            </a:r>
            <a:r>
              <a:rPr sz="1800" b="1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8200" y="1792223"/>
            <a:ext cx="7848600" cy="43802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MERGE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INTO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P1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USING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NewProducts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P2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P1.ProductId</a:t>
            </a:r>
            <a:r>
              <a:rPr sz="1400" dirty="0">
                <a:latin typeface="Courier New"/>
                <a:cs typeface="Courier New"/>
              </a:rPr>
              <a:t> =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P2.ProductId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WHEN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MATCHED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THEN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UPDATE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SET</a:t>
            </a:r>
            <a:endParaRPr sz="1400">
              <a:latin typeface="Courier New"/>
              <a:cs typeface="Courier New"/>
            </a:endParaRPr>
          </a:p>
          <a:p>
            <a:pPr marL="91440" marR="583184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P1.Name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P2.Name,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P1.Type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P2.Type,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P1.PurchaseDate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P2.PurchaseDate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WHEN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NOT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MATCHED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THEN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INSERT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(ProductId, Name,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Type, </a:t>
            </a:r>
            <a:r>
              <a:rPr sz="1400" spc="-10" dirty="0">
                <a:latin typeface="Courier New"/>
                <a:cs typeface="Courier New"/>
              </a:rPr>
              <a:t>PurchaseDate)</a:t>
            </a:r>
            <a:endParaRPr sz="1400">
              <a:latin typeface="Courier New"/>
              <a:cs typeface="Courier New"/>
            </a:endParaRPr>
          </a:p>
          <a:p>
            <a:pPr marL="91440" marR="178943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VALUES (P2.ProductId, </a:t>
            </a:r>
            <a:r>
              <a:rPr sz="1400" spc="-10" dirty="0">
                <a:latin typeface="Courier New"/>
                <a:cs typeface="Courier New"/>
              </a:rPr>
              <a:t>P2.Name, </a:t>
            </a:r>
            <a:r>
              <a:rPr sz="1400" spc="-5" dirty="0">
                <a:latin typeface="Courier New"/>
                <a:cs typeface="Courier New"/>
              </a:rPr>
              <a:t>P2.Type, P2.PurchaseDate)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WHEN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NOT </a:t>
            </a:r>
            <a:r>
              <a:rPr sz="1400" spc="-10" dirty="0">
                <a:latin typeface="Courier New"/>
                <a:cs typeface="Courier New"/>
              </a:rPr>
              <a:t>MATCHED</a:t>
            </a:r>
            <a:r>
              <a:rPr sz="1400" spc="-5" dirty="0">
                <a:latin typeface="Courier New"/>
                <a:cs typeface="Courier New"/>
              </a:rPr>
              <a:t> BY </a:t>
            </a:r>
            <a:r>
              <a:rPr sz="1400" spc="-10" dirty="0">
                <a:latin typeface="Courier New"/>
                <a:cs typeface="Courier New"/>
              </a:rPr>
              <a:t>SOURCE</a:t>
            </a:r>
            <a:r>
              <a:rPr sz="1400" spc="-5" dirty="0">
                <a:latin typeface="Courier New"/>
                <a:cs typeface="Courier New"/>
              </a:rPr>
              <a:t> THEN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DELETE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OUTPUT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$action,</a:t>
            </a:r>
            <a:r>
              <a:rPr sz="1400" spc="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Inserted.ProductId,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Inserted.Name,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Inserted.Type,</a:t>
            </a:r>
            <a:endParaRPr sz="1400">
              <a:latin typeface="Courier New"/>
              <a:cs typeface="Courier New"/>
            </a:endParaRPr>
          </a:p>
          <a:p>
            <a:pPr marL="91440" marR="51435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Inserted.PurchaseDate,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Deleted.ProductId,Deleted.Name,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Deleted.Type,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Deleted.PurchaseDate;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8450" y="306831"/>
            <a:ext cx="3618941" cy="2519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359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000" y="1524000"/>
            <a:ext cx="7968996" cy="19050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3514725"/>
            <a:ext cx="8077200" cy="305308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306705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NewProducts</a:t>
            </a:r>
            <a:r>
              <a:rPr sz="1800" b="1" spc="-70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Products</a:t>
            </a:r>
            <a:r>
              <a:rPr sz="1800" b="1" spc="-7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target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match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ProductId</a:t>
            </a:r>
            <a:r>
              <a:rPr sz="1800" b="1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tables.</a:t>
            </a:r>
            <a:endParaRPr sz="1800">
              <a:latin typeface="Calibri"/>
              <a:cs typeface="Calibri"/>
            </a:endParaRPr>
          </a:p>
          <a:p>
            <a:pPr marL="354330" marR="215900" indent="-342265">
              <a:lnSpc>
                <a:spcPts val="2230"/>
              </a:lnSpc>
              <a:spcBef>
                <a:spcPts val="2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match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evaluates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false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latin typeface="Courier New"/>
                <a:cs typeface="Courier New"/>
              </a:rPr>
              <a:t>NOT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MATCHED</a:t>
            </a:r>
            <a:r>
              <a:rPr sz="1800" spc="-5" dirty="0">
                <a:latin typeface="Calibri"/>
                <a:cs typeface="Calibri"/>
              </a:rPr>
              <a:t>),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new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0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evaluates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true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5" dirty="0">
                <a:latin typeface="Courier New"/>
                <a:cs typeface="Courier New"/>
              </a:rPr>
              <a:t>MATCHED</a:t>
            </a:r>
            <a:r>
              <a:rPr sz="1800" spc="-5" dirty="0">
                <a:latin typeface="Calibri"/>
                <a:cs typeface="Calibri"/>
              </a:rPr>
              <a:t>),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updated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  <a:spcBef>
                <a:spcPts val="75"/>
              </a:spcBef>
            </a:pP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spc="-10" dirty="0">
                <a:latin typeface="Calibri"/>
                <a:cs typeface="Calibri"/>
              </a:rPr>
              <a:t> table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-5" dirty="0">
                <a:latin typeface="Calibri"/>
                <a:cs typeface="Calibri"/>
              </a:rPr>
              <a:t> table.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If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present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dirty="0">
                <a:latin typeface="Courier New"/>
                <a:cs typeface="Courier New"/>
              </a:rPr>
              <a:t>NOT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MATCHED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BY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SOURCE</a:t>
            </a:r>
            <a:r>
              <a:rPr sz="1800" spc="-5" dirty="0">
                <a:latin typeface="Calibri"/>
                <a:cs typeface="Calibri"/>
              </a:rPr>
              <a:t>),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deleted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target</a:t>
            </a:r>
            <a:r>
              <a:rPr sz="1800" spc="-5" dirty="0">
                <a:latin typeface="Calibri"/>
                <a:cs typeface="Calibri"/>
              </a:rPr>
              <a:t> table.</a:t>
            </a:r>
            <a:endParaRPr sz="1800">
              <a:latin typeface="Calibri"/>
              <a:cs typeface="Calibri"/>
            </a:endParaRPr>
          </a:p>
          <a:p>
            <a:pPr marL="354330" marR="1745614" indent="-342265">
              <a:lnSpc>
                <a:spcPct val="100000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report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consisting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were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inserted/updated/deleted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3243"/>
            <a:ext cx="6277076" cy="3503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3752"/>
            <a:ext cx="8161020" cy="6568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089786"/>
            <a:ext cx="7840980" cy="54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45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CTE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temporary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resultset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defined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scope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45"/>
              </a:lnSpc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SELEC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INSER</a:t>
            </a:r>
            <a:r>
              <a:rPr sz="1800" spc="-15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UPDAT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DELETE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CREAT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VIE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433827"/>
            <a:ext cx="8161020" cy="65836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671827"/>
            <a:ext cx="8161020" cy="711835"/>
            <a:chOff x="376427" y="1671827"/>
            <a:chExt cx="8161020" cy="7118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671827"/>
              <a:ext cx="8161020" cy="694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789175"/>
              <a:ext cx="8020811" cy="5943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2461640"/>
            <a:ext cx="757364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CTE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query 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referenced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times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outer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query.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3043427"/>
            <a:ext cx="8161020" cy="711835"/>
            <a:chOff x="376427" y="3043427"/>
            <a:chExt cx="8161020" cy="7118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3043427"/>
              <a:ext cx="8161020" cy="694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3160775"/>
              <a:ext cx="8020811" cy="59436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3805428"/>
            <a:ext cx="8161020" cy="65836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7427" y="5096255"/>
            <a:ext cx="1074420" cy="38861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59740" y="3833621"/>
            <a:ext cx="7188834" cy="156527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66675" marR="5080">
              <a:lnSpc>
                <a:spcPts val="1939"/>
              </a:lnSpc>
              <a:spcBef>
                <a:spcPts val="34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advantages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CTEs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improved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readability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ease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maintenance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complex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queries.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syntax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CTE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15" dirty="0">
                <a:latin typeface="Calibri"/>
                <a:cs typeface="Calibri"/>
              </a:rPr>
              <a:t> 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54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762000" y="5670803"/>
            <a:ext cx="80010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&lt;CTE_name&gt;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(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&lt;CTE_definition&gt;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3243"/>
            <a:ext cx="6277076" cy="3503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80581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4330" marR="5080" indent="-342265">
              <a:lnSpc>
                <a:spcPts val="2090"/>
              </a:lnSpc>
              <a:spcBef>
                <a:spcPts val="2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10" dirty="0">
                <a:latin typeface="Calibri"/>
                <a:cs typeface="Calibri"/>
              </a:rPr>
              <a:t>customer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year-wise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Sales.Sa</a:t>
            </a:r>
            <a:r>
              <a:rPr sz="1800" spc="-15" dirty="0">
                <a:latin typeface="Courier New"/>
                <a:cs typeface="Courier New"/>
              </a:rPr>
              <a:t>l</a:t>
            </a:r>
            <a:r>
              <a:rPr sz="1800" spc="-5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s</a:t>
            </a:r>
            <a:r>
              <a:rPr sz="1800" spc="-5" dirty="0">
                <a:latin typeface="Courier New"/>
                <a:cs typeface="Courier New"/>
              </a:rPr>
              <a:t>O</a:t>
            </a:r>
            <a:r>
              <a:rPr sz="1800" spc="-15" dirty="0">
                <a:latin typeface="Courier New"/>
                <a:cs typeface="Courier New"/>
              </a:rPr>
              <a:t>r</a:t>
            </a:r>
            <a:r>
              <a:rPr sz="1800" spc="-5" dirty="0">
                <a:latin typeface="Courier New"/>
                <a:cs typeface="Courier New"/>
              </a:rPr>
              <a:t>de</a:t>
            </a:r>
            <a:r>
              <a:rPr sz="1800" spc="-15" dirty="0">
                <a:latin typeface="Courier New"/>
                <a:cs typeface="Courier New"/>
              </a:rPr>
              <a:t>r</a:t>
            </a:r>
            <a:r>
              <a:rPr sz="1800" spc="-5" dirty="0">
                <a:latin typeface="Courier New"/>
                <a:cs typeface="Courier New"/>
              </a:rPr>
              <a:t>H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ad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r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1752600"/>
            <a:ext cx="7848600" cy="232727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CTE_OrderYear</a:t>
            </a:r>
            <a:endParaRPr sz="1400">
              <a:latin typeface="Courier New"/>
              <a:cs typeface="Courier New"/>
            </a:endParaRPr>
          </a:p>
          <a:p>
            <a:pPr marL="91440" marR="753554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AS  </a:t>
            </a:r>
            <a:r>
              <a:rPr sz="1400" dirty="0">
                <a:latin typeface="Courier New"/>
                <a:cs typeface="Courier New"/>
              </a:rPr>
              <a:t> (</a:t>
            </a:r>
            <a:endParaRPr sz="1400">
              <a:latin typeface="Courier New"/>
              <a:cs typeface="Courier New"/>
            </a:endParaRPr>
          </a:p>
          <a:p>
            <a:pPr marL="91440" marR="274764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</a:t>
            </a:r>
            <a:r>
              <a:rPr sz="1400" spc="-10" dirty="0">
                <a:latin typeface="Courier New"/>
                <a:cs typeface="Courier New"/>
              </a:rPr>
              <a:t>YEAR(OrderDate) </a:t>
            </a:r>
            <a:r>
              <a:rPr sz="1400" spc="-5" dirty="0">
                <a:latin typeface="Courier New"/>
                <a:cs typeface="Courier New"/>
              </a:rPr>
              <a:t>AS OrderYear, CustomerID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Sales.SalesOrderHeader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91440" marR="125793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OrderYear, COUNT(DISTINCT </a:t>
            </a:r>
            <a:r>
              <a:rPr sz="1400" spc="-10" dirty="0">
                <a:latin typeface="Courier New"/>
                <a:cs typeface="Courier New"/>
              </a:rPr>
              <a:t>CustomerID) </a:t>
            </a:r>
            <a:r>
              <a:rPr sz="1400" spc="-5" dirty="0">
                <a:latin typeface="Courier New"/>
                <a:cs typeface="Courier New"/>
              </a:rPr>
              <a:t>AS CustomerCount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CTE_OrderYear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BY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OrderYear;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4124020"/>
            <a:ext cx="8028305" cy="113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CTE_Ord</a:t>
            </a:r>
            <a:r>
              <a:rPr sz="1800" b="1" spc="-15" dirty="0">
                <a:latin typeface="Courier New"/>
                <a:cs typeface="Courier New"/>
              </a:rPr>
              <a:t>e</a:t>
            </a:r>
            <a:r>
              <a:rPr sz="1800" b="1" spc="-5" dirty="0">
                <a:latin typeface="Courier New"/>
                <a:cs typeface="Courier New"/>
              </a:rPr>
              <a:t>rY</a:t>
            </a:r>
            <a:r>
              <a:rPr sz="1800" b="1" spc="-15" dirty="0">
                <a:latin typeface="Courier New"/>
                <a:cs typeface="Courier New"/>
              </a:rPr>
              <a:t>e</a:t>
            </a:r>
            <a:r>
              <a:rPr sz="1800" b="1" spc="-5" dirty="0">
                <a:latin typeface="Courier New"/>
                <a:cs typeface="Courier New"/>
              </a:rPr>
              <a:t>a</a:t>
            </a:r>
            <a:r>
              <a:rPr sz="1800" b="1" dirty="0">
                <a:latin typeface="Courier New"/>
                <a:cs typeface="Courier New"/>
              </a:rPr>
              <a:t>r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ci</a:t>
            </a:r>
            <a:r>
              <a:rPr sz="1800" spc="-5" dirty="0">
                <a:latin typeface="Calibri"/>
                <a:cs typeface="Calibri"/>
              </a:rPr>
              <a:t>fie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the </a:t>
            </a:r>
            <a:r>
              <a:rPr sz="1800" spc="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name.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WITH...A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65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y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egins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1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fin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ts val="2230"/>
              </a:lnSpc>
              <a:spcBef>
                <a:spcPts val="1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ev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de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ed  </a:t>
            </a:r>
            <a:r>
              <a:rPr sz="1800" spc="-10" dirty="0">
                <a:latin typeface="Calibri"/>
                <a:cs typeface="Calibri"/>
              </a:rPr>
              <a:t>results. 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4200" y="5486400"/>
            <a:ext cx="2209800" cy="118872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3243"/>
            <a:ext cx="6277076" cy="3503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6851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guidelines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remembered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CTEs: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73608" y="1614677"/>
          <a:ext cx="8000999" cy="737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005"/>
                <a:gridCol w="7349490"/>
                <a:gridCol w="230504"/>
              </a:tblGrid>
              <a:tr h="25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1760"/>
                        </a:lnSpc>
                        <a:spcBef>
                          <a:spcPts val="18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CTEs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are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limited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scope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execution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of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outer</a:t>
                      </a:r>
                      <a:r>
                        <a:rPr sz="16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query.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Hence,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when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</a:tr>
              <a:tr h="274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1814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outer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query</a:t>
                      </a:r>
                      <a:r>
                        <a:rPr sz="16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ends,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lifetime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CTE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will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end.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8063A1"/>
                      </a:solidFill>
                      <a:prstDash val="solid"/>
                    </a:lnR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</a:tr>
              <a:tr h="20418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R w="28575">
                      <a:solidFill>
                        <a:srgbClr val="8063A1"/>
                      </a:solidFill>
                      <a:prstDash val="solid"/>
                    </a:lnR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1105661" y="1614677"/>
            <a:ext cx="7353300" cy="561340"/>
          </a:xfrm>
          <a:custGeom>
            <a:avLst/>
            <a:gdLst/>
            <a:ahLst/>
            <a:cxnLst/>
            <a:rect l="l" t="t" r="r" b="b"/>
            <a:pathLst>
              <a:path w="7353300" h="561339">
                <a:moveTo>
                  <a:pt x="7259828" y="0"/>
                </a:moveTo>
                <a:lnTo>
                  <a:pt x="93472" y="0"/>
                </a:lnTo>
                <a:lnTo>
                  <a:pt x="57087" y="7354"/>
                </a:lnTo>
                <a:lnTo>
                  <a:pt x="27376" y="27400"/>
                </a:lnTo>
                <a:lnTo>
                  <a:pt x="7345" y="57114"/>
                </a:lnTo>
                <a:lnTo>
                  <a:pt x="0" y="93472"/>
                </a:lnTo>
                <a:lnTo>
                  <a:pt x="0" y="467360"/>
                </a:lnTo>
                <a:lnTo>
                  <a:pt x="7345" y="503717"/>
                </a:lnTo>
                <a:lnTo>
                  <a:pt x="27376" y="533431"/>
                </a:lnTo>
                <a:lnTo>
                  <a:pt x="57087" y="553477"/>
                </a:lnTo>
                <a:lnTo>
                  <a:pt x="93472" y="560832"/>
                </a:lnTo>
                <a:lnTo>
                  <a:pt x="7259828" y="560832"/>
                </a:lnTo>
                <a:lnTo>
                  <a:pt x="7296185" y="553477"/>
                </a:lnTo>
                <a:lnTo>
                  <a:pt x="7325899" y="533431"/>
                </a:lnTo>
                <a:lnTo>
                  <a:pt x="7345945" y="503717"/>
                </a:lnTo>
                <a:lnTo>
                  <a:pt x="7353300" y="467360"/>
                </a:lnTo>
                <a:lnTo>
                  <a:pt x="7353300" y="93472"/>
                </a:lnTo>
                <a:lnTo>
                  <a:pt x="7345945" y="57114"/>
                </a:lnTo>
                <a:lnTo>
                  <a:pt x="7325899" y="27400"/>
                </a:lnTo>
                <a:lnTo>
                  <a:pt x="7296185" y="7354"/>
                </a:lnTo>
                <a:lnTo>
                  <a:pt x="7259828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73608" y="2441448"/>
            <a:ext cx="8027034" cy="786765"/>
            <a:chOff x="673608" y="2441448"/>
            <a:chExt cx="8027034" cy="786765"/>
          </a:xfrm>
        </p:grpSpPr>
        <p:sp>
          <p:nvSpPr>
            <p:cNvPr id="12" name="object 12"/>
            <p:cNvSpPr/>
            <p:nvPr/>
          </p:nvSpPr>
          <p:spPr>
            <a:xfrm>
              <a:off x="686562" y="2734818"/>
              <a:ext cx="8001000" cy="480059"/>
            </a:xfrm>
            <a:custGeom>
              <a:avLst/>
              <a:gdLst/>
              <a:ahLst/>
              <a:cxnLst/>
              <a:rect l="l" t="t" r="r" b="b"/>
              <a:pathLst>
                <a:path w="8001000" h="480060">
                  <a:moveTo>
                    <a:pt x="0" y="480060"/>
                  </a:moveTo>
                  <a:lnTo>
                    <a:pt x="8001000" y="48006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25908">
              <a:solidFill>
                <a:srgbClr val="685D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7374" y="2454402"/>
              <a:ext cx="7428230" cy="561340"/>
            </a:xfrm>
            <a:custGeom>
              <a:avLst/>
              <a:gdLst/>
              <a:ahLst/>
              <a:cxnLst/>
              <a:rect l="l" t="t" r="r" b="b"/>
              <a:pathLst>
                <a:path w="7428230" h="561339">
                  <a:moveTo>
                    <a:pt x="7334504" y="0"/>
                  </a:moveTo>
                  <a:lnTo>
                    <a:pt x="93472" y="0"/>
                  </a:lnTo>
                  <a:lnTo>
                    <a:pt x="57087" y="7354"/>
                  </a:lnTo>
                  <a:lnTo>
                    <a:pt x="27376" y="27400"/>
                  </a:lnTo>
                  <a:lnTo>
                    <a:pt x="7345" y="57114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45" y="503717"/>
                  </a:lnTo>
                  <a:lnTo>
                    <a:pt x="27376" y="533431"/>
                  </a:lnTo>
                  <a:lnTo>
                    <a:pt x="57087" y="553477"/>
                  </a:lnTo>
                  <a:lnTo>
                    <a:pt x="93472" y="560832"/>
                  </a:lnTo>
                  <a:lnTo>
                    <a:pt x="7334504" y="560832"/>
                  </a:lnTo>
                  <a:lnTo>
                    <a:pt x="7370861" y="553477"/>
                  </a:lnTo>
                  <a:lnTo>
                    <a:pt x="7400575" y="533431"/>
                  </a:lnTo>
                  <a:lnTo>
                    <a:pt x="7420621" y="503717"/>
                  </a:lnTo>
                  <a:lnTo>
                    <a:pt x="7427976" y="467360"/>
                  </a:lnTo>
                  <a:lnTo>
                    <a:pt x="7427976" y="93472"/>
                  </a:lnTo>
                  <a:lnTo>
                    <a:pt x="7420621" y="57114"/>
                  </a:lnTo>
                  <a:lnTo>
                    <a:pt x="7400575" y="27400"/>
                  </a:lnTo>
                  <a:lnTo>
                    <a:pt x="7370861" y="7354"/>
                  </a:lnTo>
                  <a:lnTo>
                    <a:pt x="7334504" y="0"/>
                  </a:lnTo>
                  <a:close/>
                </a:path>
              </a:pathLst>
            </a:custGeom>
            <a:solidFill>
              <a:srgbClr val="685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7374" y="2454402"/>
              <a:ext cx="7428230" cy="561340"/>
            </a:xfrm>
            <a:custGeom>
              <a:avLst/>
              <a:gdLst/>
              <a:ahLst/>
              <a:cxnLst/>
              <a:rect l="l" t="t" r="r" b="b"/>
              <a:pathLst>
                <a:path w="7428230" h="561339">
                  <a:moveTo>
                    <a:pt x="0" y="93472"/>
                  </a:moveTo>
                  <a:lnTo>
                    <a:pt x="7345" y="57114"/>
                  </a:lnTo>
                  <a:lnTo>
                    <a:pt x="27376" y="27400"/>
                  </a:lnTo>
                  <a:lnTo>
                    <a:pt x="57087" y="7354"/>
                  </a:lnTo>
                  <a:lnTo>
                    <a:pt x="93472" y="0"/>
                  </a:lnTo>
                  <a:lnTo>
                    <a:pt x="7334504" y="0"/>
                  </a:lnTo>
                  <a:lnTo>
                    <a:pt x="7370861" y="7354"/>
                  </a:lnTo>
                  <a:lnTo>
                    <a:pt x="7400575" y="27400"/>
                  </a:lnTo>
                  <a:lnTo>
                    <a:pt x="7420621" y="57114"/>
                  </a:lnTo>
                  <a:lnTo>
                    <a:pt x="7427976" y="93472"/>
                  </a:lnTo>
                  <a:lnTo>
                    <a:pt x="7427976" y="467360"/>
                  </a:lnTo>
                  <a:lnTo>
                    <a:pt x="7420621" y="503717"/>
                  </a:lnTo>
                  <a:lnTo>
                    <a:pt x="7400575" y="533431"/>
                  </a:lnTo>
                  <a:lnTo>
                    <a:pt x="7370861" y="553477"/>
                  </a:lnTo>
                  <a:lnTo>
                    <a:pt x="7334504" y="560832"/>
                  </a:lnTo>
                  <a:lnTo>
                    <a:pt x="93472" y="560832"/>
                  </a:lnTo>
                  <a:lnTo>
                    <a:pt x="57087" y="553477"/>
                  </a:lnTo>
                  <a:lnTo>
                    <a:pt x="27376" y="533431"/>
                  </a:lnTo>
                  <a:lnTo>
                    <a:pt x="7345" y="503717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73608" y="3304032"/>
            <a:ext cx="8027034" cy="784860"/>
            <a:chOff x="673608" y="3304032"/>
            <a:chExt cx="8027034" cy="784860"/>
          </a:xfrm>
        </p:grpSpPr>
        <p:sp>
          <p:nvSpPr>
            <p:cNvPr id="16" name="object 16"/>
            <p:cNvSpPr/>
            <p:nvPr/>
          </p:nvSpPr>
          <p:spPr>
            <a:xfrm>
              <a:off x="686562" y="3597402"/>
              <a:ext cx="8001000" cy="478790"/>
            </a:xfrm>
            <a:custGeom>
              <a:avLst/>
              <a:gdLst/>
              <a:ahLst/>
              <a:cxnLst/>
              <a:rect l="l" t="t" r="r" b="b"/>
              <a:pathLst>
                <a:path w="8001000" h="478789">
                  <a:moveTo>
                    <a:pt x="0" y="478536"/>
                  </a:moveTo>
                  <a:lnTo>
                    <a:pt x="8001000" y="478536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25908">
              <a:solidFill>
                <a:srgbClr val="566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7374" y="3316986"/>
              <a:ext cx="7466330" cy="561340"/>
            </a:xfrm>
            <a:custGeom>
              <a:avLst/>
              <a:gdLst/>
              <a:ahLst/>
              <a:cxnLst/>
              <a:rect l="l" t="t" r="r" b="b"/>
              <a:pathLst>
                <a:path w="7466330" h="561339">
                  <a:moveTo>
                    <a:pt x="7372604" y="0"/>
                  </a:moveTo>
                  <a:lnTo>
                    <a:pt x="93472" y="0"/>
                  </a:lnTo>
                  <a:lnTo>
                    <a:pt x="57087" y="7354"/>
                  </a:lnTo>
                  <a:lnTo>
                    <a:pt x="27376" y="27400"/>
                  </a:lnTo>
                  <a:lnTo>
                    <a:pt x="7345" y="57114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45" y="503717"/>
                  </a:lnTo>
                  <a:lnTo>
                    <a:pt x="27376" y="533431"/>
                  </a:lnTo>
                  <a:lnTo>
                    <a:pt x="57087" y="553477"/>
                  </a:lnTo>
                  <a:lnTo>
                    <a:pt x="93472" y="560832"/>
                  </a:lnTo>
                  <a:lnTo>
                    <a:pt x="7372604" y="560832"/>
                  </a:lnTo>
                  <a:lnTo>
                    <a:pt x="7408961" y="553477"/>
                  </a:lnTo>
                  <a:lnTo>
                    <a:pt x="7438675" y="533431"/>
                  </a:lnTo>
                  <a:lnTo>
                    <a:pt x="7458721" y="503717"/>
                  </a:lnTo>
                  <a:lnTo>
                    <a:pt x="7466076" y="467360"/>
                  </a:lnTo>
                  <a:lnTo>
                    <a:pt x="7466076" y="93472"/>
                  </a:lnTo>
                  <a:lnTo>
                    <a:pt x="7458721" y="57114"/>
                  </a:lnTo>
                  <a:lnTo>
                    <a:pt x="7438675" y="27400"/>
                  </a:lnTo>
                  <a:lnTo>
                    <a:pt x="7408961" y="7354"/>
                  </a:lnTo>
                  <a:lnTo>
                    <a:pt x="7372604" y="0"/>
                  </a:lnTo>
                  <a:close/>
                </a:path>
              </a:pathLst>
            </a:custGeom>
            <a:solidFill>
              <a:srgbClr val="566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7374" y="3316986"/>
              <a:ext cx="7466330" cy="561340"/>
            </a:xfrm>
            <a:custGeom>
              <a:avLst/>
              <a:gdLst/>
              <a:ahLst/>
              <a:cxnLst/>
              <a:rect l="l" t="t" r="r" b="b"/>
              <a:pathLst>
                <a:path w="7466330" h="561339">
                  <a:moveTo>
                    <a:pt x="0" y="93472"/>
                  </a:moveTo>
                  <a:lnTo>
                    <a:pt x="7345" y="57114"/>
                  </a:lnTo>
                  <a:lnTo>
                    <a:pt x="27376" y="27400"/>
                  </a:lnTo>
                  <a:lnTo>
                    <a:pt x="57087" y="7354"/>
                  </a:lnTo>
                  <a:lnTo>
                    <a:pt x="93472" y="0"/>
                  </a:lnTo>
                  <a:lnTo>
                    <a:pt x="7372604" y="0"/>
                  </a:lnTo>
                  <a:lnTo>
                    <a:pt x="7408961" y="7354"/>
                  </a:lnTo>
                  <a:lnTo>
                    <a:pt x="7438675" y="27400"/>
                  </a:lnTo>
                  <a:lnTo>
                    <a:pt x="7458721" y="57114"/>
                  </a:lnTo>
                  <a:lnTo>
                    <a:pt x="7466076" y="93472"/>
                  </a:lnTo>
                  <a:lnTo>
                    <a:pt x="7466076" y="467360"/>
                  </a:lnTo>
                  <a:lnTo>
                    <a:pt x="7458721" y="503717"/>
                  </a:lnTo>
                  <a:lnTo>
                    <a:pt x="7438675" y="533431"/>
                  </a:lnTo>
                  <a:lnTo>
                    <a:pt x="7408961" y="553477"/>
                  </a:lnTo>
                  <a:lnTo>
                    <a:pt x="7372604" y="560832"/>
                  </a:lnTo>
                  <a:lnTo>
                    <a:pt x="93472" y="560832"/>
                  </a:lnTo>
                  <a:lnTo>
                    <a:pt x="57087" y="553477"/>
                  </a:lnTo>
                  <a:lnTo>
                    <a:pt x="27376" y="533431"/>
                  </a:lnTo>
                  <a:lnTo>
                    <a:pt x="7345" y="503717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73608" y="4165091"/>
            <a:ext cx="8027034" cy="786765"/>
            <a:chOff x="673608" y="4165091"/>
            <a:chExt cx="8027034" cy="786765"/>
          </a:xfrm>
        </p:grpSpPr>
        <p:sp>
          <p:nvSpPr>
            <p:cNvPr id="20" name="object 20"/>
            <p:cNvSpPr/>
            <p:nvPr/>
          </p:nvSpPr>
          <p:spPr>
            <a:xfrm>
              <a:off x="686562" y="4458461"/>
              <a:ext cx="8001000" cy="480059"/>
            </a:xfrm>
            <a:custGeom>
              <a:avLst/>
              <a:gdLst/>
              <a:ahLst/>
              <a:cxnLst/>
              <a:rect l="l" t="t" r="r" b="b"/>
              <a:pathLst>
                <a:path w="8001000" h="480060">
                  <a:moveTo>
                    <a:pt x="0" y="480060"/>
                  </a:moveTo>
                  <a:lnTo>
                    <a:pt x="8001000" y="480060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25908">
              <a:solidFill>
                <a:srgbClr val="5185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7374" y="4178045"/>
              <a:ext cx="7469505" cy="561340"/>
            </a:xfrm>
            <a:custGeom>
              <a:avLst/>
              <a:gdLst/>
              <a:ahLst/>
              <a:cxnLst/>
              <a:rect l="l" t="t" r="r" b="b"/>
              <a:pathLst>
                <a:path w="7469505" h="561339">
                  <a:moveTo>
                    <a:pt x="7375652" y="0"/>
                  </a:moveTo>
                  <a:lnTo>
                    <a:pt x="93472" y="0"/>
                  </a:lnTo>
                  <a:lnTo>
                    <a:pt x="57087" y="7354"/>
                  </a:lnTo>
                  <a:lnTo>
                    <a:pt x="27376" y="27400"/>
                  </a:lnTo>
                  <a:lnTo>
                    <a:pt x="7345" y="57114"/>
                  </a:lnTo>
                  <a:lnTo>
                    <a:pt x="0" y="93471"/>
                  </a:lnTo>
                  <a:lnTo>
                    <a:pt x="0" y="467359"/>
                  </a:lnTo>
                  <a:lnTo>
                    <a:pt x="7345" y="503717"/>
                  </a:lnTo>
                  <a:lnTo>
                    <a:pt x="27376" y="533431"/>
                  </a:lnTo>
                  <a:lnTo>
                    <a:pt x="57087" y="553477"/>
                  </a:lnTo>
                  <a:lnTo>
                    <a:pt x="93472" y="560831"/>
                  </a:lnTo>
                  <a:lnTo>
                    <a:pt x="7375652" y="560831"/>
                  </a:lnTo>
                  <a:lnTo>
                    <a:pt x="7412009" y="553477"/>
                  </a:lnTo>
                  <a:lnTo>
                    <a:pt x="7441723" y="533431"/>
                  </a:lnTo>
                  <a:lnTo>
                    <a:pt x="7461769" y="503717"/>
                  </a:lnTo>
                  <a:lnTo>
                    <a:pt x="7469124" y="467359"/>
                  </a:lnTo>
                  <a:lnTo>
                    <a:pt x="7469124" y="93471"/>
                  </a:lnTo>
                  <a:lnTo>
                    <a:pt x="7461769" y="57114"/>
                  </a:lnTo>
                  <a:lnTo>
                    <a:pt x="7441723" y="27400"/>
                  </a:lnTo>
                  <a:lnTo>
                    <a:pt x="7412009" y="7354"/>
                  </a:lnTo>
                  <a:lnTo>
                    <a:pt x="7375652" y="0"/>
                  </a:lnTo>
                  <a:close/>
                </a:path>
              </a:pathLst>
            </a:custGeom>
            <a:solidFill>
              <a:srgbClr val="518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7374" y="4178045"/>
              <a:ext cx="7469505" cy="561340"/>
            </a:xfrm>
            <a:custGeom>
              <a:avLst/>
              <a:gdLst/>
              <a:ahLst/>
              <a:cxnLst/>
              <a:rect l="l" t="t" r="r" b="b"/>
              <a:pathLst>
                <a:path w="7469505" h="561339">
                  <a:moveTo>
                    <a:pt x="0" y="93471"/>
                  </a:moveTo>
                  <a:lnTo>
                    <a:pt x="7345" y="57114"/>
                  </a:lnTo>
                  <a:lnTo>
                    <a:pt x="27376" y="27400"/>
                  </a:lnTo>
                  <a:lnTo>
                    <a:pt x="57087" y="7354"/>
                  </a:lnTo>
                  <a:lnTo>
                    <a:pt x="93472" y="0"/>
                  </a:lnTo>
                  <a:lnTo>
                    <a:pt x="7375652" y="0"/>
                  </a:lnTo>
                  <a:lnTo>
                    <a:pt x="7412009" y="7354"/>
                  </a:lnTo>
                  <a:lnTo>
                    <a:pt x="7441723" y="27400"/>
                  </a:lnTo>
                  <a:lnTo>
                    <a:pt x="7461769" y="57114"/>
                  </a:lnTo>
                  <a:lnTo>
                    <a:pt x="7469124" y="93471"/>
                  </a:lnTo>
                  <a:lnTo>
                    <a:pt x="7469124" y="467359"/>
                  </a:lnTo>
                  <a:lnTo>
                    <a:pt x="7461769" y="503717"/>
                  </a:lnTo>
                  <a:lnTo>
                    <a:pt x="7441723" y="533431"/>
                  </a:lnTo>
                  <a:lnTo>
                    <a:pt x="7412009" y="553477"/>
                  </a:lnTo>
                  <a:lnTo>
                    <a:pt x="7375652" y="560831"/>
                  </a:lnTo>
                  <a:lnTo>
                    <a:pt x="93472" y="560831"/>
                  </a:lnTo>
                  <a:lnTo>
                    <a:pt x="57087" y="553477"/>
                  </a:lnTo>
                  <a:lnTo>
                    <a:pt x="27376" y="533431"/>
                  </a:lnTo>
                  <a:lnTo>
                    <a:pt x="7345" y="503717"/>
                  </a:lnTo>
                  <a:lnTo>
                    <a:pt x="0" y="467359"/>
                  </a:lnTo>
                  <a:lnTo>
                    <a:pt x="0" y="9347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73608" y="5027676"/>
            <a:ext cx="8027034" cy="784860"/>
            <a:chOff x="673608" y="5027676"/>
            <a:chExt cx="8027034" cy="784860"/>
          </a:xfrm>
        </p:grpSpPr>
        <p:sp>
          <p:nvSpPr>
            <p:cNvPr id="24" name="object 24"/>
            <p:cNvSpPr/>
            <p:nvPr/>
          </p:nvSpPr>
          <p:spPr>
            <a:xfrm>
              <a:off x="686562" y="5321046"/>
              <a:ext cx="8001000" cy="478790"/>
            </a:xfrm>
            <a:custGeom>
              <a:avLst/>
              <a:gdLst/>
              <a:ahLst/>
              <a:cxnLst/>
              <a:rect l="l" t="t" r="r" b="b"/>
              <a:pathLst>
                <a:path w="8001000" h="478789">
                  <a:moveTo>
                    <a:pt x="0" y="478535"/>
                  </a:moveTo>
                  <a:lnTo>
                    <a:pt x="8001000" y="478535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78535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87374" y="5040630"/>
              <a:ext cx="7466330" cy="561340"/>
            </a:xfrm>
            <a:custGeom>
              <a:avLst/>
              <a:gdLst/>
              <a:ahLst/>
              <a:cxnLst/>
              <a:rect l="l" t="t" r="r" b="b"/>
              <a:pathLst>
                <a:path w="7466330" h="561339">
                  <a:moveTo>
                    <a:pt x="7372604" y="0"/>
                  </a:moveTo>
                  <a:lnTo>
                    <a:pt x="93472" y="0"/>
                  </a:lnTo>
                  <a:lnTo>
                    <a:pt x="57087" y="7354"/>
                  </a:lnTo>
                  <a:lnTo>
                    <a:pt x="27376" y="27400"/>
                  </a:lnTo>
                  <a:lnTo>
                    <a:pt x="7345" y="57114"/>
                  </a:lnTo>
                  <a:lnTo>
                    <a:pt x="0" y="93472"/>
                  </a:lnTo>
                  <a:lnTo>
                    <a:pt x="0" y="467360"/>
                  </a:lnTo>
                  <a:lnTo>
                    <a:pt x="7345" y="503717"/>
                  </a:lnTo>
                  <a:lnTo>
                    <a:pt x="27376" y="533431"/>
                  </a:lnTo>
                  <a:lnTo>
                    <a:pt x="57087" y="553477"/>
                  </a:lnTo>
                  <a:lnTo>
                    <a:pt x="93472" y="560832"/>
                  </a:lnTo>
                  <a:lnTo>
                    <a:pt x="7372604" y="560832"/>
                  </a:lnTo>
                  <a:lnTo>
                    <a:pt x="7408961" y="553477"/>
                  </a:lnTo>
                  <a:lnTo>
                    <a:pt x="7438675" y="533431"/>
                  </a:lnTo>
                  <a:lnTo>
                    <a:pt x="7458721" y="503717"/>
                  </a:lnTo>
                  <a:lnTo>
                    <a:pt x="7466076" y="467360"/>
                  </a:lnTo>
                  <a:lnTo>
                    <a:pt x="7466076" y="93472"/>
                  </a:lnTo>
                  <a:lnTo>
                    <a:pt x="7458721" y="57114"/>
                  </a:lnTo>
                  <a:lnTo>
                    <a:pt x="7438675" y="27400"/>
                  </a:lnTo>
                  <a:lnTo>
                    <a:pt x="7408961" y="7354"/>
                  </a:lnTo>
                  <a:lnTo>
                    <a:pt x="7372604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87374" y="5040630"/>
              <a:ext cx="7466330" cy="561340"/>
            </a:xfrm>
            <a:custGeom>
              <a:avLst/>
              <a:gdLst/>
              <a:ahLst/>
              <a:cxnLst/>
              <a:rect l="l" t="t" r="r" b="b"/>
              <a:pathLst>
                <a:path w="7466330" h="561339">
                  <a:moveTo>
                    <a:pt x="0" y="93472"/>
                  </a:moveTo>
                  <a:lnTo>
                    <a:pt x="7345" y="57114"/>
                  </a:lnTo>
                  <a:lnTo>
                    <a:pt x="27376" y="27400"/>
                  </a:lnTo>
                  <a:lnTo>
                    <a:pt x="57087" y="7354"/>
                  </a:lnTo>
                  <a:lnTo>
                    <a:pt x="93472" y="0"/>
                  </a:lnTo>
                  <a:lnTo>
                    <a:pt x="7372604" y="0"/>
                  </a:lnTo>
                  <a:lnTo>
                    <a:pt x="7408961" y="7354"/>
                  </a:lnTo>
                  <a:lnTo>
                    <a:pt x="7438675" y="27400"/>
                  </a:lnTo>
                  <a:lnTo>
                    <a:pt x="7458721" y="57114"/>
                  </a:lnTo>
                  <a:lnTo>
                    <a:pt x="7466076" y="93472"/>
                  </a:lnTo>
                  <a:lnTo>
                    <a:pt x="7466076" y="467360"/>
                  </a:lnTo>
                  <a:lnTo>
                    <a:pt x="7458721" y="503717"/>
                  </a:lnTo>
                  <a:lnTo>
                    <a:pt x="7438675" y="533431"/>
                  </a:lnTo>
                  <a:lnTo>
                    <a:pt x="7408961" y="553477"/>
                  </a:lnTo>
                  <a:lnTo>
                    <a:pt x="7372604" y="560832"/>
                  </a:lnTo>
                  <a:lnTo>
                    <a:pt x="93472" y="560832"/>
                  </a:lnTo>
                  <a:lnTo>
                    <a:pt x="57087" y="553477"/>
                  </a:lnTo>
                  <a:lnTo>
                    <a:pt x="27376" y="533431"/>
                  </a:lnTo>
                  <a:lnTo>
                    <a:pt x="7345" y="503717"/>
                  </a:lnTo>
                  <a:lnTo>
                    <a:pt x="0" y="467360"/>
                  </a:lnTo>
                  <a:lnTo>
                    <a:pt x="0" y="9347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89210" y="2465958"/>
            <a:ext cx="7465695" cy="296672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35585" marR="289560">
              <a:lnSpc>
                <a:spcPts val="1750"/>
              </a:lnSpc>
              <a:spcBef>
                <a:spcPts val="295"/>
              </a:spcBef>
            </a:pP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 name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CTE and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also,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unique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each of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referenced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clause of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CTE.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Calibri"/>
              <a:cs typeface="Calibri"/>
            </a:endParaRPr>
          </a:p>
          <a:p>
            <a:pPr marL="23558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possible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inline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6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aliases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6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CTEs.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Calibri"/>
              <a:cs typeface="Calibri"/>
            </a:endParaRPr>
          </a:p>
          <a:p>
            <a:pPr marL="235585" marR="1036955">
              <a:lnSpc>
                <a:spcPts val="1760"/>
              </a:lnSpc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single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CTE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referenced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definition.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alibri"/>
              <a:cs typeface="Calibri"/>
            </a:endParaRPr>
          </a:p>
          <a:p>
            <a:pPr marL="235585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CTEs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also be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clause.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219" y="293243"/>
              <a:ext cx="6277076" cy="35039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57427" y="1443227"/>
            <a:ext cx="7858125" cy="4663440"/>
            <a:chOff x="757427" y="1443227"/>
            <a:chExt cx="7858125" cy="4663440"/>
          </a:xfrm>
        </p:grpSpPr>
        <p:sp>
          <p:nvSpPr>
            <p:cNvPr id="8" name="object 8"/>
            <p:cNvSpPr/>
            <p:nvPr/>
          </p:nvSpPr>
          <p:spPr>
            <a:xfrm>
              <a:off x="761999" y="1447799"/>
              <a:ext cx="7848600" cy="4654550"/>
            </a:xfrm>
            <a:custGeom>
              <a:avLst/>
              <a:gdLst/>
              <a:ahLst/>
              <a:cxnLst/>
              <a:rect l="l" t="t" r="r" b="b"/>
              <a:pathLst>
                <a:path w="7848600" h="4654550">
                  <a:moveTo>
                    <a:pt x="7848600" y="0"/>
                  </a:moveTo>
                  <a:lnTo>
                    <a:pt x="0" y="0"/>
                  </a:lnTo>
                  <a:lnTo>
                    <a:pt x="0" y="4654296"/>
                  </a:lnTo>
                  <a:lnTo>
                    <a:pt x="7848600" y="4654296"/>
                  </a:lnTo>
                  <a:lnTo>
                    <a:pt x="78486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999" y="1447799"/>
              <a:ext cx="7848600" cy="4654550"/>
            </a:xfrm>
            <a:custGeom>
              <a:avLst/>
              <a:gdLst/>
              <a:ahLst/>
              <a:cxnLst/>
              <a:rect l="l" t="t" r="r" b="b"/>
              <a:pathLst>
                <a:path w="7848600" h="4654550">
                  <a:moveTo>
                    <a:pt x="0" y="4654296"/>
                  </a:moveTo>
                  <a:lnTo>
                    <a:pt x="7848600" y="4654296"/>
                  </a:lnTo>
                  <a:lnTo>
                    <a:pt x="7848600" y="0"/>
                  </a:lnTo>
                  <a:lnTo>
                    <a:pt x="0" y="0"/>
                  </a:lnTo>
                  <a:lnTo>
                    <a:pt x="0" y="4654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7340" y="183895"/>
            <a:ext cx="6877050" cy="582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CTEs</a:t>
            </a:r>
            <a:r>
              <a:rPr sz="1800" spc="-5" dirty="0">
                <a:latin typeface="Calibri"/>
                <a:cs typeface="Calibri"/>
              </a:rPr>
              <a:t> using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-5" dirty="0">
                <a:latin typeface="Calibri"/>
                <a:cs typeface="Calibri"/>
              </a:rPr>
              <a:t>single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WITH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clause:</a:t>
            </a:r>
            <a:endParaRPr sz="1800">
              <a:latin typeface="Calibri"/>
              <a:cs typeface="Calibri"/>
            </a:endParaRPr>
          </a:p>
          <a:p>
            <a:pPr marL="546100">
              <a:lnSpc>
                <a:spcPct val="100000"/>
              </a:lnSpc>
              <a:spcBef>
                <a:spcPts val="1085"/>
              </a:spcBef>
            </a:pPr>
            <a:r>
              <a:rPr sz="1400" spc="-5" dirty="0">
                <a:latin typeface="Courier New"/>
                <a:cs typeface="Courier New"/>
              </a:rPr>
              <a:t>WITH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CTE_Students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546100" marR="121412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StudentCode,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S.Name,C.CityName,</a:t>
            </a:r>
            <a:r>
              <a:rPr sz="1400" spc="-5" dirty="0">
                <a:latin typeface="Courier New"/>
                <a:cs typeface="Courier New"/>
              </a:rPr>
              <a:t> St.Status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Student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S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INNER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City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C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ON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S.CityCode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C.CityCode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INNER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JOIN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Status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ON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S.StatusId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St.StatusId)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StatusRecord</a:t>
            </a:r>
            <a:r>
              <a:rPr sz="1400" spc="-10" dirty="0">
                <a:latin typeface="Courier New"/>
                <a:cs typeface="Courier New"/>
              </a:rPr>
              <a:t> –-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This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is </a:t>
            </a:r>
            <a:r>
              <a:rPr sz="1400" spc="-10" dirty="0">
                <a:latin typeface="Courier New"/>
                <a:cs typeface="Courier New"/>
              </a:rPr>
              <a:t>the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second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CTE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being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defined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AS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546100" marR="153416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SELECT Status, COUNT(Name) </a:t>
            </a:r>
            <a:r>
              <a:rPr sz="1400" spc="-10" dirty="0">
                <a:latin typeface="Courier New"/>
                <a:cs typeface="Courier New"/>
              </a:rPr>
              <a:t>AS </a:t>
            </a:r>
            <a:r>
              <a:rPr sz="1400" spc="-5" dirty="0">
                <a:latin typeface="Courier New"/>
                <a:cs typeface="Courier New"/>
              </a:rPr>
              <a:t>CountofStudents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CTE_Students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BY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Status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FROM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StatusRecord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295402"/>
            <a:ext cx="4723980" cy="2633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7711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144270"/>
            <a:ext cx="7708900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WHER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GROU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grouping.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891027"/>
            <a:ext cx="8161020" cy="77114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900427"/>
            <a:ext cx="8161020" cy="812800"/>
            <a:chOff x="376427" y="1900427"/>
            <a:chExt cx="8161020" cy="8128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900427"/>
              <a:ext cx="8161020" cy="8122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2017775"/>
              <a:ext cx="8020811" cy="69494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9740" y="2973704"/>
            <a:ext cx="8121650" cy="13836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71755" marR="824865">
              <a:lnSpc>
                <a:spcPts val="196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 th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meet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ondit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WHER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800" spc="-7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min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ed 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done.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Calibri"/>
              <a:cs typeface="Calibri"/>
            </a:endParaRPr>
          </a:p>
          <a:p>
            <a:pPr marL="354330" marR="508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limits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spc="-10" dirty="0">
                <a:latin typeface="Calibri"/>
                <a:cs typeface="Calibri"/>
              </a:rPr>
              <a:t> displayed,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considering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s 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WorkOrd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spc="-5" dirty="0">
                <a:latin typeface="Courier New"/>
                <a:cs typeface="Courier New"/>
              </a:rPr>
              <a:t>r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dirty="0">
                <a:latin typeface="Courier New"/>
                <a:cs typeface="Courier New"/>
              </a:rPr>
              <a:t>D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 than 50: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23376" y="662401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000" y="4501896"/>
            <a:ext cx="7772400" cy="121348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91440" marR="437515">
              <a:lnSpc>
                <a:spcPct val="1201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WorkOrderID,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SUM(ActualResourceHrs)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TotalHoursPerWorkOrder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Production.WorkOrderRouting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WorkOrderID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&lt;50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BY 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WorkOrderID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219" y="293243"/>
            <a:ext cx="6277076" cy="35039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75690"/>
            <a:ext cx="8366759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fine</a:t>
            </a:r>
            <a:r>
              <a:rPr sz="1800" dirty="0">
                <a:latin typeface="Calibri"/>
                <a:cs typeface="Calibri"/>
              </a:rPr>
              <a:t>s t</a:t>
            </a:r>
            <a:r>
              <a:rPr sz="1800" spc="-20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TE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WIT</a:t>
            </a:r>
            <a:r>
              <a:rPr sz="1800" dirty="0">
                <a:latin typeface="Courier New"/>
                <a:cs typeface="Courier New"/>
              </a:rPr>
              <a:t>H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nipp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mes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 th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amed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Studen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City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ourier New"/>
                <a:cs typeface="Courier New"/>
              </a:rPr>
              <a:t>Status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10" dirty="0">
                <a:latin typeface="Calibri"/>
                <a:cs typeface="Calibri"/>
              </a:rPr>
              <a:t>created.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Assuming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inserted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0200" y="2743200"/>
            <a:ext cx="5779008" cy="20574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306831"/>
            <a:ext cx="3406038" cy="3368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3752"/>
            <a:ext cx="8161020" cy="6568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089786"/>
            <a:ext cx="7297420" cy="5454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30"/>
              </a:lnSpc>
              <a:spcBef>
                <a:spcPts val="3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statements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combined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single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UNIO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800" spc="-7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8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433827"/>
            <a:ext cx="8161020" cy="65836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671827"/>
            <a:ext cx="8161020" cy="711835"/>
            <a:chOff x="376427" y="1671827"/>
            <a:chExt cx="8161020" cy="7118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671827"/>
              <a:ext cx="8161020" cy="694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789175"/>
              <a:ext cx="8020811" cy="59436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5027" y="3730752"/>
            <a:ext cx="1074420" cy="38709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9740" y="2461640"/>
            <a:ext cx="7636509" cy="15709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71755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types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must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compatible.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UNIO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Calibri"/>
              <a:cs typeface="Calibri"/>
            </a:endParaRPr>
          </a:p>
          <a:p>
            <a:pPr marL="25971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609600" y="4344923"/>
            <a:ext cx="80010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Query_Statement1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UNION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[ALL]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Query_Statement2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340" y="5276850"/>
            <a:ext cx="745426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244475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Query_Statement1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Query_Statement2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31" y="306831"/>
              <a:ext cx="3406038" cy="33680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6637020" cy="111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UNION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62000" y="1447800"/>
            <a:ext cx="7848600" cy="77597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Product.ProductId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Production.Product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UNION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SELECT ProductId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Sales.SalesOrderDetail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371725"/>
            <a:ext cx="74460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This 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product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both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match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inc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dirty="0">
                <a:latin typeface="Calibri"/>
                <a:cs typeface="Calibri"/>
              </a:rPr>
              <a:t>s 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ded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ul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 inc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ing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10" dirty="0">
                <a:latin typeface="Calibri"/>
                <a:cs typeface="Calibri"/>
              </a:rPr>
              <a:t>duplicate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0" y="3352800"/>
            <a:ext cx="7848600" cy="77597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Product.ProductId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Production.Product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UNION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ALL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 ProductId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Sales.SalesOrderDetail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4344161"/>
            <a:ext cx="770763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-10" dirty="0">
                <a:latin typeface="Calibri"/>
                <a:cs typeface="Calibri"/>
              </a:rPr>
              <a:t> default,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UNION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removes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duplicate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resultset.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ts val="2230"/>
              </a:lnSpc>
              <a:spcBef>
                <a:spcPts val="1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10" dirty="0">
                <a:latin typeface="Calibri"/>
                <a:cs typeface="Calibri"/>
              </a:rPr>
              <a:t>ev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6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se 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AL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au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 wi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UNIO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6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dirty="0">
                <a:latin typeface="Calibri"/>
                <a:cs typeface="Calibri"/>
              </a:rPr>
              <a:t>s 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 </a:t>
            </a:r>
            <a:r>
              <a:rPr sz="1800" spc="-5" dirty="0">
                <a:latin typeface="Calibri"/>
                <a:cs typeface="Calibri"/>
              </a:rPr>
              <a:t>returned.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0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Apart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UNION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used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combine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mult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pl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INTERSEC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EXCEPT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306831"/>
            <a:ext cx="4174578" cy="3368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3752"/>
            <a:ext cx="8161020" cy="6568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7427" y="2282951"/>
            <a:ext cx="1074420" cy="387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088263"/>
            <a:ext cx="7927975" cy="149606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66675" marR="5080">
              <a:lnSpc>
                <a:spcPts val="196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INTERSECT</a:t>
            </a:r>
            <a:r>
              <a:rPr sz="1800" spc="-7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operator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query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statements 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distinct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query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statements.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syntax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5" dirty="0">
                <a:latin typeface="Courier New"/>
                <a:cs typeface="Courier New"/>
              </a:rPr>
              <a:t>NTERSECT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35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62000" y="2897123"/>
            <a:ext cx="79248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Query_statement1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INTERSECT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Query_statement2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3981069"/>
            <a:ext cx="7682865" cy="99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473075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Query_Statement1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Query_Statement2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INTERSECT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000" y="5183123"/>
            <a:ext cx="79248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Product.ProductId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Production.Product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INTERSECT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ProductId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Sales.SalesOrderDetail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835" y="306831"/>
            <a:ext cx="4174578" cy="336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5260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dirty="0">
                <a:latin typeface="Calibri"/>
                <a:cs typeface="Calibri"/>
              </a:rPr>
              <a:t>c ru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INTERSEC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73608" y="1599326"/>
          <a:ext cx="8001000" cy="748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005"/>
                <a:gridCol w="7341870"/>
                <a:gridCol w="238125"/>
              </a:tblGrid>
              <a:tr h="243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750"/>
                        </a:lnSpc>
                        <a:spcBef>
                          <a:spcPts val="7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r>
                        <a:rPr sz="1600" b="1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columns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order</a:t>
                      </a:r>
                      <a:r>
                        <a:rPr sz="1600" b="1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which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they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are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given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must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</a:tr>
              <a:tr h="318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825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both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the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queries.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8063A1"/>
                      </a:solidFill>
                      <a:prstDash val="solid"/>
                    </a:lnR>
                    <a:lnT w="28575">
                      <a:solidFill>
                        <a:srgbClr val="8063A1"/>
                      </a:solidFill>
                      <a:prstDash val="solid"/>
                    </a:lnT>
                  </a:tcPr>
                </a:tc>
              </a:tr>
              <a:tr h="1859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8063A1"/>
                      </a:solidFill>
                      <a:prstDash val="solid"/>
                    </a:lnL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8063A1"/>
                      </a:solidFill>
                      <a:prstDash val="solid"/>
                    </a:lnR>
                    <a:lnB w="28575">
                      <a:solidFill>
                        <a:srgbClr val="8063A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1105661" y="1570482"/>
            <a:ext cx="7345680" cy="591820"/>
          </a:xfrm>
          <a:custGeom>
            <a:avLst/>
            <a:gdLst/>
            <a:ahLst/>
            <a:cxnLst/>
            <a:rect l="l" t="t" r="r" b="b"/>
            <a:pathLst>
              <a:path w="7345680" h="591819">
                <a:moveTo>
                  <a:pt x="7247128" y="0"/>
                </a:moveTo>
                <a:lnTo>
                  <a:pt x="98552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59"/>
                </a:lnTo>
                <a:lnTo>
                  <a:pt x="7744" y="531143"/>
                </a:lnTo>
                <a:lnTo>
                  <a:pt x="28863" y="562467"/>
                </a:lnTo>
                <a:lnTo>
                  <a:pt x="60189" y="583574"/>
                </a:lnTo>
                <a:lnTo>
                  <a:pt x="98552" y="591311"/>
                </a:lnTo>
                <a:lnTo>
                  <a:pt x="7247128" y="591311"/>
                </a:lnTo>
                <a:lnTo>
                  <a:pt x="7285511" y="583574"/>
                </a:lnTo>
                <a:lnTo>
                  <a:pt x="7316835" y="562467"/>
                </a:lnTo>
                <a:lnTo>
                  <a:pt x="7337942" y="531143"/>
                </a:lnTo>
                <a:lnTo>
                  <a:pt x="7345680" y="492759"/>
                </a:lnTo>
                <a:lnTo>
                  <a:pt x="7345680" y="98551"/>
                </a:lnTo>
                <a:lnTo>
                  <a:pt x="7337942" y="60168"/>
                </a:lnTo>
                <a:lnTo>
                  <a:pt x="7316835" y="28844"/>
                </a:lnTo>
                <a:lnTo>
                  <a:pt x="7285511" y="7737"/>
                </a:lnTo>
                <a:lnTo>
                  <a:pt x="7247128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73608" y="2441448"/>
            <a:ext cx="8027034" cy="826135"/>
            <a:chOff x="673608" y="2441448"/>
            <a:chExt cx="8027034" cy="826135"/>
          </a:xfrm>
        </p:grpSpPr>
        <p:sp>
          <p:nvSpPr>
            <p:cNvPr id="12" name="object 12"/>
            <p:cNvSpPr/>
            <p:nvPr/>
          </p:nvSpPr>
          <p:spPr>
            <a:xfrm>
              <a:off x="686562" y="2750058"/>
              <a:ext cx="8001000" cy="504825"/>
            </a:xfrm>
            <a:custGeom>
              <a:avLst/>
              <a:gdLst/>
              <a:ahLst/>
              <a:cxnLst/>
              <a:rect l="l" t="t" r="r" b="b"/>
              <a:pathLst>
                <a:path w="8001000" h="504825">
                  <a:moveTo>
                    <a:pt x="0" y="504444"/>
                  </a:moveTo>
                  <a:lnTo>
                    <a:pt x="8001000" y="504444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25908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5850" y="2454402"/>
              <a:ext cx="7421880" cy="591820"/>
            </a:xfrm>
            <a:custGeom>
              <a:avLst/>
              <a:gdLst/>
              <a:ahLst/>
              <a:cxnLst/>
              <a:rect l="l" t="t" r="r" b="b"/>
              <a:pathLst>
                <a:path w="7421880" h="591819">
                  <a:moveTo>
                    <a:pt x="7323328" y="0"/>
                  </a:moveTo>
                  <a:lnTo>
                    <a:pt x="98552" y="0"/>
                  </a:lnTo>
                  <a:lnTo>
                    <a:pt x="60189" y="7737"/>
                  </a:lnTo>
                  <a:lnTo>
                    <a:pt x="28863" y="28844"/>
                  </a:lnTo>
                  <a:lnTo>
                    <a:pt x="7744" y="60168"/>
                  </a:lnTo>
                  <a:lnTo>
                    <a:pt x="0" y="98551"/>
                  </a:lnTo>
                  <a:lnTo>
                    <a:pt x="0" y="492759"/>
                  </a:lnTo>
                  <a:lnTo>
                    <a:pt x="7744" y="531143"/>
                  </a:lnTo>
                  <a:lnTo>
                    <a:pt x="28863" y="562467"/>
                  </a:lnTo>
                  <a:lnTo>
                    <a:pt x="60189" y="583574"/>
                  </a:lnTo>
                  <a:lnTo>
                    <a:pt x="98552" y="591311"/>
                  </a:lnTo>
                  <a:lnTo>
                    <a:pt x="7323328" y="591311"/>
                  </a:lnTo>
                  <a:lnTo>
                    <a:pt x="7361711" y="583574"/>
                  </a:lnTo>
                  <a:lnTo>
                    <a:pt x="7393035" y="562467"/>
                  </a:lnTo>
                  <a:lnTo>
                    <a:pt x="7414142" y="531143"/>
                  </a:lnTo>
                  <a:lnTo>
                    <a:pt x="7421880" y="492759"/>
                  </a:lnTo>
                  <a:lnTo>
                    <a:pt x="7421880" y="98551"/>
                  </a:lnTo>
                  <a:lnTo>
                    <a:pt x="7414142" y="60168"/>
                  </a:lnTo>
                  <a:lnTo>
                    <a:pt x="7393035" y="28844"/>
                  </a:lnTo>
                  <a:lnTo>
                    <a:pt x="7361711" y="7737"/>
                  </a:lnTo>
                  <a:lnTo>
                    <a:pt x="7323328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5850" y="2454402"/>
              <a:ext cx="7421880" cy="591820"/>
            </a:xfrm>
            <a:custGeom>
              <a:avLst/>
              <a:gdLst/>
              <a:ahLst/>
              <a:cxnLst/>
              <a:rect l="l" t="t" r="r" b="b"/>
              <a:pathLst>
                <a:path w="7421880" h="591819">
                  <a:moveTo>
                    <a:pt x="0" y="98551"/>
                  </a:moveTo>
                  <a:lnTo>
                    <a:pt x="7744" y="60168"/>
                  </a:lnTo>
                  <a:lnTo>
                    <a:pt x="28863" y="28844"/>
                  </a:lnTo>
                  <a:lnTo>
                    <a:pt x="60189" y="7737"/>
                  </a:lnTo>
                  <a:lnTo>
                    <a:pt x="98552" y="0"/>
                  </a:lnTo>
                  <a:lnTo>
                    <a:pt x="7323328" y="0"/>
                  </a:lnTo>
                  <a:lnTo>
                    <a:pt x="7361711" y="7737"/>
                  </a:lnTo>
                  <a:lnTo>
                    <a:pt x="7393035" y="28844"/>
                  </a:lnTo>
                  <a:lnTo>
                    <a:pt x="7414142" y="60168"/>
                  </a:lnTo>
                  <a:lnTo>
                    <a:pt x="7421880" y="98551"/>
                  </a:lnTo>
                  <a:lnTo>
                    <a:pt x="7421880" y="492759"/>
                  </a:lnTo>
                  <a:lnTo>
                    <a:pt x="7414142" y="531143"/>
                  </a:lnTo>
                  <a:lnTo>
                    <a:pt x="7393035" y="562467"/>
                  </a:lnTo>
                  <a:lnTo>
                    <a:pt x="7361711" y="583574"/>
                  </a:lnTo>
                  <a:lnTo>
                    <a:pt x="7323328" y="591311"/>
                  </a:lnTo>
                  <a:lnTo>
                    <a:pt x="98552" y="591311"/>
                  </a:lnTo>
                  <a:lnTo>
                    <a:pt x="60189" y="583574"/>
                  </a:lnTo>
                  <a:lnTo>
                    <a:pt x="28863" y="562467"/>
                  </a:lnTo>
                  <a:lnTo>
                    <a:pt x="7744" y="531143"/>
                  </a:lnTo>
                  <a:lnTo>
                    <a:pt x="0" y="492759"/>
                  </a:lnTo>
                  <a:lnTo>
                    <a:pt x="0" y="9855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13433" y="2592450"/>
            <a:ext cx="5295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compatible.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59740" y="3514725"/>
            <a:ext cx="7943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result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intersection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ourier New"/>
                <a:cs typeface="Courier New"/>
              </a:rPr>
              <a:t>Production.Product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Sales.SalesOrderDetail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Production.Product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054" y="305561"/>
            <a:ext cx="3479939" cy="3380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9220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027" y="2587751"/>
            <a:ext cx="1074420" cy="387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1097026"/>
            <a:ext cx="7904480" cy="179260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66675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EXCEPT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operator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 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distinct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query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given 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left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EXCEPT</a:t>
            </a:r>
            <a:r>
              <a:rPr sz="1800" spc="-6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operator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removes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match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EXCEP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r>
              <a:rPr sz="1800" spc="-7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9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15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EXCEP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25971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609600" y="3201923"/>
            <a:ext cx="80010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Query_statement1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EXCEPT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Query_statement2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40" y="4401692"/>
            <a:ext cx="8070850" cy="146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473075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Query_Statement1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Query_Statement2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SELECT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statements.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INTERSECT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also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applicable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EXCEPT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spc="-35" dirty="0">
                <a:latin typeface="Calibri"/>
                <a:cs typeface="Calibri"/>
              </a:rPr>
              <a:t>operator.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054" y="305561"/>
              <a:ext cx="3479939" cy="3380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5911215" cy="111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use of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EXCEPT</a:t>
            </a:r>
            <a:r>
              <a:rPr sz="1800" spc="-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62000" y="1601724"/>
            <a:ext cx="79248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Product.ProductId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Production.Product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EXCEPT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SELECT ProductId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 </a:t>
            </a:r>
            <a:r>
              <a:rPr sz="1400" spc="-10" dirty="0">
                <a:latin typeface="Courier New"/>
                <a:cs typeface="Courier New"/>
              </a:rPr>
              <a:t>Sales.SalesOrderDetail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2761310"/>
            <a:ext cx="829627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ts val="2125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If the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-5" dirty="0">
                <a:latin typeface="Calibri"/>
                <a:cs typeface="Calibri"/>
              </a:rPr>
              <a:t> tables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example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interchanged,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alibri"/>
                <a:cs typeface="Calibri"/>
              </a:rPr>
              <a:t>returned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Production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ourier New"/>
                <a:cs typeface="Courier New"/>
              </a:rPr>
              <a:t>Produc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</a:t>
            </a:r>
            <a:r>
              <a:rPr sz="1800" spc="-10" dirty="0">
                <a:latin typeface="Calibri"/>
                <a:cs typeface="Calibri"/>
              </a:rPr>
              <a:t>ic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Sales.SalesOrderDetail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Calibri"/>
              <a:cs typeface="Calibri"/>
            </a:endParaRPr>
          </a:p>
          <a:p>
            <a:pPr marL="354330" marR="5080" indent="-342265">
              <a:lnSpc>
                <a:spcPct val="103299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Thus,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EXCEPT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</a:t>
            </a:r>
            <a:r>
              <a:rPr sz="1800" spc="-5" dirty="0">
                <a:latin typeface="Calibri"/>
                <a:cs typeface="Calibri"/>
              </a:rPr>
              <a:t> selects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except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second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1650">
              <a:latin typeface="Calibri"/>
              <a:cs typeface="Calibri"/>
            </a:endParaRPr>
          </a:p>
          <a:p>
            <a:pPr marL="354330" marR="510540" indent="-342265">
              <a:lnSpc>
                <a:spcPct val="1034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u</a:t>
            </a:r>
            <a:r>
              <a:rPr sz="1800" spc="-5" dirty="0">
                <a:latin typeface="Calibri"/>
                <a:cs typeface="Calibri"/>
              </a:rPr>
              <a:t>sin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EXCEP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6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ables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 </a:t>
            </a:r>
            <a:r>
              <a:rPr sz="1800" spc="-5" dirty="0">
                <a:latin typeface="Calibri"/>
                <a:cs typeface="Calibri"/>
              </a:rPr>
              <a:t>queries</a:t>
            </a:r>
            <a:r>
              <a:rPr sz="1800" dirty="0">
                <a:latin typeface="Calibri"/>
                <a:cs typeface="Calibri"/>
              </a:rPr>
              <a:t> 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important.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1650">
              <a:latin typeface="Calibri"/>
              <a:cs typeface="Calibri"/>
            </a:endParaRPr>
          </a:p>
          <a:p>
            <a:pPr marL="354330" marR="106045" indent="-342265">
              <a:lnSpc>
                <a:spcPct val="103299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Whereas,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INTERSECT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operator,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specified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876" y="306831"/>
            <a:ext cx="3259899" cy="3368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427" y="1406652"/>
            <a:ext cx="1074420" cy="38862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57427" y="1911095"/>
            <a:ext cx="8010525" cy="4646930"/>
            <a:chOff x="757427" y="1911095"/>
            <a:chExt cx="8010525" cy="4646930"/>
          </a:xfrm>
        </p:grpSpPr>
        <p:sp>
          <p:nvSpPr>
            <p:cNvPr id="10" name="object 10"/>
            <p:cNvSpPr/>
            <p:nvPr/>
          </p:nvSpPr>
          <p:spPr>
            <a:xfrm>
              <a:off x="761999" y="1915667"/>
              <a:ext cx="8001000" cy="4638040"/>
            </a:xfrm>
            <a:custGeom>
              <a:avLst/>
              <a:gdLst/>
              <a:ahLst/>
              <a:cxnLst/>
              <a:rect l="l" t="t" r="r" b="b"/>
              <a:pathLst>
                <a:path w="8001000" h="4638040">
                  <a:moveTo>
                    <a:pt x="8001000" y="0"/>
                  </a:moveTo>
                  <a:lnTo>
                    <a:pt x="0" y="0"/>
                  </a:lnTo>
                  <a:lnTo>
                    <a:pt x="0" y="4637532"/>
                  </a:lnTo>
                  <a:lnTo>
                    <a:pt x="8001000" y="4637532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1999" y="1915667"/>
              <a:ext cx="8001000" cy="4638040"/>
            </a:xfrm>
            <a:custGeom>
              <a:avLst/>
              <a:gdLst/>
              <a:ahLst/>
              <a:cxnLst/>
              <a:rect l="l" t="t" r="r" b="b"/>
              <a:pathLst>
                <a:path w="8001000" h="4638040">
                  <a:moveTo>
                    <a:pt x="0" y="4637532"/>
                  </a:moveTo>
                  <a:lnTo>
                    <a:pt x="8001000" y="4637532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46375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9740" y="863854"/>
            <a:ext cx="7524750" cy="560768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16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br</a:t>
            </a:r>
            <a:r>
              <a:rPr sz="1800" spc="-10" dirty="0">
                <a:latin typeface="Calibri"/>
                <a:cs typeface="Calibri"/>
              </a:rPr>
              <a:t>ie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PIVO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 marL="412115">
              <a:lnSpc>
                <a:spcPct val="100000"/>
              </a:lnSpc>
              <a:spcBef>
                <a:spcPts val="107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1255"/>
              </a:spcBef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&lt;non-pivoted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column&gt;,</a:t>
            </a:r>
            <a:endParaRPr sz="1400">
              <a:latin typeface="Courier New"/>
              <a:cs typeface="Courier New"/>
            </a:endParaRPr>
          </a:p>
          <a:p>
            <a:pPr marL="735330" marR="241744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[first pivoted column] AS &lt;column </a:t>
            </a:r>
            <a:r>
              <a:rPr sz="1400" spc="-10" dirty="0">
                <a:latin typeface="Courier New"/>
                <a:cs typeface="Courier New"/>
              </a:rPr>
              <a:t>name&gt;, </a:t>
            </a:r>
            <a:r>
              <a:rPr sz="1400" spc="-5" dirty="0">
                <a:latin typeface="Courier New"/>
                <a:cs typeface="Courier New"/>
              </a:rPr>
              <a:t> [second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pivoted</a:t>
            </a:r>
            <a:r>
              <a:rPr sz="1400" spc="-5" dirty="0">
                <a:latin typeface="Courier New"/>
                <a:cs typeface="Courier New"/>
              </a:rPr>
              <a:t> column]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AS</a:t>
            </a:r>
            <a:r>
              <a:rPr sz="1400" spc="-5" dirty="0">
                <a:latin typeface="Courier New"/>
                <a:cs typeface="Courier New"/>
              </a:rPr>
              <a:t> &lt;column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name&gt;,</a:t>
            </a:r>
            <a:endParaRPr sz="1400">
              <a:latin typeface="Courier New"/>
              <a:cs typeface="Courier New"/>
            </a:endParaRPr>
          </a:p>
          <a:p>
            <a:pPr marL="73533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  <a:p>
            <a:pPr marL="73533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[last </a:t>
            </a:r>
            <a:r>
              <a:rPr sz="1400" spc="-10" dirty="0">
                <a:latin typeface="Courier New"/>
                <a:cs typeface="Courier New"/>
              </a:rPr>
              <a:t>pivoted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column]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&lt;column </a:t>
            </a:r>
            <a:r>
              <a:rPr sz="1400" spc="-10" dirty="0">
                <a:latin typeface="Courier New"/>
                <a:cs typeface="Courier New"/>
              </a:rPr>
              <a:t>name&gt;</a:t>
            </a:r>
            <a:endParaRPr sz="1400">
              <a:latin typeface="Courier New"/>
              <a:cs typeface="Courier New"/>
            </a:endParaRPr>
          </a:p>
          <a:p>
            <a:pPr marL="393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endParaRPr sz="1400">
              <a:latin typeface="Courier New"/>
              <a:cs typeface="Courier New"/>
            </a:endParaRPr>
          </a:p>
          <a:p>
            <a:pPr marL="735330" marR="262953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(&lt;SELECT query that </a:t>
            </a:r>
            <a:r>
              <a:rPr sz="1400" spc="-10" dirty="0">
                <a:latin typeface="Courier New"/>
                <a:cs typeface="Courier New"/>
              </a:rPr>
              <a:t>produces </a:t>
            </a:r>
            <a:r>
              <a:rPr sz="1400" spc="-5" dirty="0">
                <a:latin typeface="Courier New"/>
                <a:cs typeface="Courier New"/>
              </a:rPr>
              <a:t>the data&gt;)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&lt;alias</a:t>
            </a:r>
            <a:r>
              <a:rPr sz="1400" spc="-10" dirty="0">
                <a:latin typeface="Courier New"/>
                <a:cs typeface="Courier New"/>
              </a:rPr>
              <a:t> for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the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source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query&gt;</a:t>
            </a:r>
            <a:endParaRPr sz="1400">
              <a:latin typeface="Courier New"/>
              <a:cs typeface="Courier New"/>
            </a:endParaRPr>
          </a:p>
          <a:p>
            <a:pPr marL="393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PIVOT</a:t>
            </a:r>
            <a:endParaRPr sz="1400">
              <a:latin typeface="Courier New"/>
              <a:cs typeface="Courier New"/>
            </a:endParaRPr>
          </a:p>
          <a:p>
            <a:pPr marL="39370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73533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&lt;aggregation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function&gt;(&lt;column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being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aggregated&gt;)</a:t>
            </a:r>
            <a:endParaRPr sz="1400">
              <a:latin typeface="Courier New"/>
              <a:cs typeface="Courier New"/>
            </a:endParaRPr>
          </a:p>
          <a:p>
            <a:pPr marL="393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FOR</a:t>
            </a:r>
            <a:endParaRPr sz="1400">
              <a:latin typeface="Courier New"/>
              <a:cs typeface="Courier New"/>
            </a:endParaRPr>
          </a:p>
          <a:p>
            <a:pPr marL="735330" indent="-34163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[&lt;column </a:t>
            </a:r>
            <a:r>
              <a:rPr sz="1400" spc="-10" dirty="0">
                <a:latin typeface="Courier New"/>
                <a:cs typeface="Courier New"/>
              </a:rPr>
              <a:t>that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contains </a:t>
            </a:r>
            <a:r>
              <a:rPr sz="1400" spc="-10" dirty="0">
                <a:latin typeface="Courier New"/>
                <a:cs typeface="Courier New"/>
              </a:rPr>
              <a:t>the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values that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will become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</a:t>
            </a:r>
            <a:r>
              <a:rPr sz="1400" spc="-5" dirty="0">
                <a:latin typeface="Courier New"/>
                <a:cs typeface="Courier New"/>
              </a:rPr>
              <a:t> headers&gt;]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 </a:t>
            </a:r>
            <a:r>
              <a:rPr sz="1400" dirty="0">
                <a:latin typeface="Courier New"/>
                <a:cs typeface="Courier New"/>
              </a:rPr>
              <a:t>(</a:t>
            </a:r>
            <a:r>
              <a:rPr sz="1400" spc="-5" dirty="0">
                <a:latin typeface="Courier New"/>
                <a:cs typeface="Courier New"/>
              </a:rPr>
              <a:t> [first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pivoted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column],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[second </a:t>
            </a:r>
            <a:r>
              <a:rPr sz="1400" spc="-10" dirty="0">
                <a:latin typeface="Courier New"/>
                <a:cs typeface="Courier New"/>
              </a:rPr>
              <a:t>pivoted</a:t>
            </a:r>
            <a:r>
              <a:rPr sz="1400" spc="-5" dirty="0">
                <a:latin typeface="Courier New"/>
                <a:cs typeface="Courier New"/>
              </a:rPr>
              <a:t> column],</a:t>
            </a:r>
            <a:endParaRPr sz="1400">
              <a:latin typeface="Courier New"/>
              <a:cs typeface="Courier New"/>
            </a:endParaRPr>
          </a:p>
          <a:p>
            <a:pPr marR="3278504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...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[last</a:t>
            </a:r>
            <a:r>
              <a:rPr sz="1400" spc="-10" dirty="0">
                <a:latin typeface="Courier New"/>
                <a:cs typeface="Courier New"/>
              </a:rPr>
              <a:t> pivoted column])</a:t>
            </a:r>
            <a:endParaRPr sz="1400">
              <a:latin typeface="Courier New"/>
              <a:cs typeface="Courier New"/>
            </a:endParaRPr>
          </a:p>
          <a:p>
            <a:pPr marR="3322320" algn="ctr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&lt;alias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for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the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pivot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table&gt;</a:t>
            </a:r>
            <a:endParaRPr sz="1400">
              <a:latin typeface="Courier New"/>
              <a:cs typeface="Courier New"/>
            </a:endParaRPr>
          </a:p>
          <a:p>
            <a:pPr marR="3854450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&lt;optional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ORDER </a:t>
            </a:r>
            <a:r>
              <a:rPr sz="1400" spc="-5" dirty="0">
                <a:latin typeface="Courier New"/>
                <a:cs typeface="Courier New"/>
              </a:rPr>
              <a:t>BY</a:t>
            </a:r>
            <a:r>
              <a:rPr sz="1400" spc="-10" dirty="0">
                <a:latin typeface="Courier New"/>
                <a:cs typeface="Courier New"/>
              </a:rPr>
              <a:t> clause&gt;;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876" y="306831"/>
            <a:ext cx="3259899" cy="336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32434"/>
            <a:ext cx="8124190" cy="466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625475">
              <a:lnSpc>
                <a:spcPts val="2125"/>
              </a:lnSpc>
            </a:pPr>
            <a:r>
              <a:rPr sz="1800" spc="-10" dirty="0">
                <a:latin typeface="Courier New"/>
                <a:cs typeface="Courier New"/>
              </a:rPr>
              <a:t>table_source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expression.</a:t>
            </a:r>
            <a:endParaRPr sz="1800">
              <a:latin typeface="Calibri"/>
              <a:cs typeface="Calibri"/>
            </a:endParaRPr>
          </a:p>
          <a:p>
            <a:pPr marL="625475" marR="175260">
              <a:lnSpc>
                <a:spcPts val="2240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aggregate_function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user-defined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in-built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accepts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inputs.</a:t>
            </a:r>
            <a:endParaRPr sz="1800">
              <a:latin typeface="Calibri"/>
              <a:cs typeface="Calibri"/>
            </a:endParaRPr>
          </a:p>
          <a:p>
            <a:pPr marL="625475">
              <a:lnSpc>
                <a:spcPts val="1995"/>
              </a:lnSpc>
            </a:pPr>
            <a:r>
              <a:rPr sz="1800" spc="-10" dirty="0">
                <a:latin typeface="Courier New"/>
                <a:cs typeface="Courier New"/>
              </a:rPr>
              <a:t>value_column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PIVOT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operator.</a:t>
            </a:r>
            <a:endParaRPr sz="1800">
              <a:latin typeface="Calibri"/>
              <a:cs typeface="Calibri"/>
            </a:endParaRPr>
          </a:p>
          <a:p>
            <a:pPr marL="625475" marR="16700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pivot_column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pivot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PIVOT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operator.</a:t>
            </a:r>
            <a:r>
              <a:rPr sz="1800" spc="-5" dirty="0">
                <a:latin typeface="Calibri"/>
                <a:cs typeface="Calibri"/>
              </a:rPr>
              <a:t> 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a type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implicitly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explicitly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 </a:t>
            </a:r>
            <a:r>
              <a:rPr sz="1800" spc="-10" dirty="0">
                <a:latin typeface="Calibri"/>
                <a:cs typeface="Calibri"/>
              </a:rPr>
              <a:t>converted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nvarchar()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625475" marR="5080">
              <a:lnSpc>
                <a:spcPct val="100000"/>
              </a:lnSpc>
            </a:pPr>
            <a:r>
              <a:rPr sz="1800" spc="-5" dirty="0">
                <a:latin typeface="Courier New"/>
                <a:cs typeface="Courier New"/>
              </a:rPr>
              <a:t>IN</a:t>
            </a:r>
            <a:r>
              <a:rPr sz="1800" spc="-10" dirty="0">
                <a:latin typeface="Courier New"/>
                <a:cs typeface="Courier New"/>
              </a:rPr>
              <a:t> (column_list)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values</a:t>
            </a:r>
            <a:r>
              <a:rPr sz="1800" spc="-5" dirty="0">
                <a:latin typeface="Calibri"/>
                <a:cs typeface="Calibri"/>
              </a:rPr>
              <a:t> 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pivot_column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will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become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 include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already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exist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table_source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being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pivoted.</a:t>
            </a:r>
            <a:endParaRPr sz="1800">
              <a:latin typeface="Calibri"/>
              <a:cs typeface="Calibri"/>
            </a:endParaRPr>
          </a:p>
          <a:p>
            <a:pPr marL="62547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table_alias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alias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table_source</a:t>
            </a:r>
            <a:endParaRPr sz="1800">
              <a:latin typeface="Courier New"/>
              <a:cs typeface="Courier New"/>
            </a:endParaRPr>
          </a:p>
          <a:p>
            <a:pPr marL="35433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except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pivot_column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value_column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340995" marR="626745" indent="-340995">
              <a:lnSpc>
                <a:spcPct val="100000"/>
              </a:lnSpc>
              <a:buFont typeface="Wingdings"/>
              <a:buChar char=""/>
              <a:tabLst>
                <a:tab pos="3409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table_source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excluding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pivot_column</a:t>
            </a:r>
            <a:r>
              <a:rPr sz="1800" spc="-70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R="661670" algn="ctr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value_column</a:t>
            </a:r>
            <a:r>
              <a:rPr sz="1800" spc="-10" dirty="0">
                <a:latin typeface="Calibri"/>
                <a:cs typeface="Calibri"/>
              </a:rPr>
              <a:t>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called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pivot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operator.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876" y="306831"/>
            <a:ext cx="3259899" cy="3368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33627" y="1848611"/>
            <a:ext cx="7934325" cy="1449705"/>
            <a:chOff x="833627" y="1848611"/>
            <a:chExt cx="7934325" cy="1449705"/>
          </a:xfrm>
        </p:grpSpPr>
        <p:sp>
          <p:nvSpPr>
            <p:cNvPr id="9" name="object 9"/>
            <p:cNvSpPr/>
            <p:nvPr/>
          </p:nvSpPr>
          <p:spPr>
            <a:xfrm>
              <a:off x="838199" y="2058923"/>
              <a:ext cx="7924800" cy="1234440"/>
            </a:xfrm>
            <a:custGeom>
              <a:avLst/>
              <a:gdLst/>
              <a:ahLst/>
              <a:cxnLst/>
              <a:rect l="l" t="t" r="r" b="b"/>
              <a:pathLst>
                <a:path w="7924800" h="1234439">
                  <a:moveTo>
                    <a:pt x="0" y="1234439"/>
                  </a:moveTo>
                  <a:lnTo>
                    <a:pt x="7924800" y="1234439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234439"/>
                  </a:lnTo>
                  <a:close/>
                </a:path>
                <a:path w="7924800" h="1234439">
                  <a:moveTo>
                    <a:pt x="0" y="1234439"/>
                  </a:moveTo>
                  <a:lnTo>
                    <a:pt x="7924800" y="1234439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234439"/>
                  </a:lnTo>
                  <a:close/>
                </a:path>
              </a:pathLst>
            </a:custGeom>
            <a:ln w="9144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868" y="1848611"/>
              <a:ext cx="5554980" cy="42062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33627" y="3364991"/>
            <a:ext cx="7934325" cy="1405255"/>
            <a:chOff x="833627" y="3364991"/>
            <a:chExt cx="7934325" cy="1405255"/>
          </a:xfrm>
        </p:grpSpPr>
        <p:sp>
          <p:nvSpPr>
            <p:cNvPr id="12" name="object 12"/>
            <p:cNvSpPr/>
            <p:nvPr/>
          </p:nvSpPr>
          <p:spPr>
            <a:xfrm>
              <a:off x="838199" y="3575303"/>
              <a:ext cx="7924800" cy="1190625"/>
            </a:xfrm>
            <a:custGeom>
              <a:avLst/>
              <a:gdLst/>
              <a:ahLst/>
              <a:cxnLst/>
              <a:rect l="l" t="t" r="r" b="b"/>
              <a:pathLst>
                <a:path w="7924800" h="1190625">
                  <a:moveTo>
                    <a:pt x="0" y="1190244"/>
                  </a:moveTo>
                  <a:lnTo>
                    <a:pt x="7924800" y="1190244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190244"/>
                  </a:lnTo>
                  <a:close/>
                </a:path>
                <a:path w="7924800" h="1190625">
                  <a:moveTo>
                    <a:pt x="0" y="1190244"/>
                  </a:moveTo>
                  <a:lnTo>
                    <a:pt x="7924800" y="1190244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1190244"/>
                  </a:lnTo>
                  <a:close/>
                </a:path>
              </a:pathLst>
            </a:custGeom>
            <a:ln w="9144">
              <a:solidFill>
                <a:srgbClr val="566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868" y="3364991"/>
              <a:ext cx="5554980" cy="42062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33627" y="4838700"/>
            <a:ext cx="7934325" cy="1163320"/>
            <a:chOff x="833627" y="4838700"/>
            <a:chExt cx="7934325" cy="1163320"/>
          </a:xfrm>
        </p:grpSpPr>
        <p:sp>
          <p:nvSpPr>
            <p:cNvPr id="15" name="object 15"/>
            <p:cNvSpPr/>
            <p:nvPr/>
          </p:nvSpPr>
          <p:spPr>
            <a:xfrm>
              <a:off x="838199" y="5049011"/>
              <a:ext cx="7924800" cy="948055"/>
            </a:xfrm>
            <a:custGeom>
              <a:avLst/>
              <a:gdLst/>
              <a:ahLst/>
              <a:cxnLst/>
              <a:rect l="l" t="t" r="r" b="b"/>
              <a:pathLst>
                <a:path w="7924800" h="948054">
                  <a:moveTo>
                    <a:pt x="0" y="947928"/>
                  </a:moveTo>
                  <a:lnTo>
                    <a:pt x="7924800" y="947928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947928"/>
                  </a:lnTo>
                  <a:close/>
                </a:path>
                <a:path w="7924800" h="948054">
                  <a:moveTo>
                    <a:pt x="0" y="947928"/>
                  </a:moveTo>
                  <a:lnTo>
                    <a:pt x="7924800" y="947928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947928"/>
                  </a:lnTo>
                  <a:close/>
                </a:path>
              </a:pathLst>
            </a:custGeom>
            <a:ln w="9144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9868" y="4838700"/>
              <a:ext cx="5554980" cy="4206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59740" y="999490"/>
            <a:ext cx="8096884" cy="484886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5080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simpler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terms,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PIVOT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operator,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supply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elements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1950">
              <a:latin typeface="Calibri"/>
              <a:cs typeface="Calibri"/>
            </a:endParaRPr>
          </a:p>
          <a:p>
            <a:pPr marL="1004569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Grouping</a:t>
            </a:r>
            <a:endParaRPr sz="2000">
              <a:latin typeface="Calibri"/>
              <a:cs typeface="Calibri"/>
            </a:endParaRPr>
          </a:p>
          <a:p>
            <a:pPr marL="1165860" lvl="1" indent="-172720">
              <a:lnSpc>
                <a:spcPct val="100000"/>
              </a:lnSpc>
              <a:spcBef>
                <a:spcPts val="1065"/>
              </a:spcBef>
              <a:buChar char="•"/>
              <a:tabLst>
                <a:tab pos="1166495" algn="l"/>
              </a:tabLst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FRO</a:t>
            </a:r>
            <a:r>
              <a:rPr sz="1800" dirty="0">
                <a:latin typeface="Courier New"/>
                <a:cs typeface="Courier New"/>
              </a:rPr>
              <a:t>M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cl</a:t>
            </a:r>
            <a:r>
              <a:rPr sz="1800" dirty="0">
                <a:latin typeface="Calibri"/>
                <a:cs typeface="Calibri"/>
              </a:rPr>
              <a:t>ause, 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umn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 </a:t>
            </a: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vided.</a:t>
            </a:r>
            <a:endParaRPr sz="1800">
              <a:latin typeface="Calibri"/>
              <a:cs typeface="Calibri"/>
            </a:endParaRPr>
          </a:p>
          <a:p>
            <a:pPr marL="1165860" marR="1240155" lvl="1" indent="-172720">
              <a:lnSpc>
                <a:spcPts val="2000"/>
              </a:lnSpc>
              <a:spcBef>
                <a:spcPts val="405"/>
              </a:spcBef>
              <a:buChar char="•"/>
              <a:tabLst>
                <a:tab pos="116649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PIVO</a:t>
            </a:r>
            <a:r>
              <a:rPr sz="1800" dirty="0">
                <a:latin typeface="Courier New"/>
                <a:cs typeface="Courier New"/>
              </a:rPr>
              <a:t>T</a:t>
            </a:r>
            <a:r>
              <a:rPr sz="1800" spc="-67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us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ns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de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ermine whi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  </a:t>
            </a:r>
            <a:r>
              <a:rPr sz="1800" spc="-10" dirty="0">
                <a:latin typeface="Calibri"/>
                <a:cs typeface="Calibri"/>
              </a:rPr>
              <a:t>column(s)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grouping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aggregation.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550">
              <a:latin typeface="Calibri"/>
              <a:cs typeface="Calibri"/>
            </a:endParaRPr>
          </a:p>
          <a:p>
            <a:pPr marL="1004569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Spreading</a:t>
            </a:r>
            <a:endParaRPr sz="2000">
              <a:latin typeface="Calibri"/>
              <a:cs typeface="Calibri"/>
            </a:endParaRPr>
          </a:p>
          <a:p>
            <a:pPr marL="1165860" marR="419734" lvl="1" indent="-172720">
              <a:lnSpc>
                <a:spcPct val="91400"/>
              </a:lnSpc>
              <a:spcBef>
                <a:spcPts val="1225"/>
              </a:spcBef>
              <a:buChar char="•"/>
              <a:tabLst>
                <a:tab pos="1166495" algn="l"/>
              </a:tabLst>
            </a:pP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comma-separated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occur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10" dirty="0">
                <a:latin typeface="Calibri"/>
                <a:cs typeface="Calibri"/>
              </a:rPr>
              <a:t> source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provided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used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headings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pivoted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Char char="•"/>
            </a:pPr>
            <a:endParaRPr sz="1650">
              <a:latin typeface="Calibri"/>
              <a:cs typeface="Calibri"/>
            </a:endParaRPr>
          </a:p>
          <a:p>
            <a:pPr marL="1004569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Aggregation</a:t>
            </a:r>
            <a:endParaRPr sz="2000">
              <a:latin typeface="Calibri"/>
              <a:cs typeface="Calibri"/>
            </a:endParaRPr>
          </a:p>
          <a:p>
            <a:pPr marL="1165860" lvl="1" indent="-172720">
              <a:lnSpc>
                <a:spcPts val="2085"/>
              </a:lnSpc>
              <a:spcBef>
                <a:spcPts val="1065"/>
              </a:spcBef>
              <a:buChar char="•"/>
              <a:tabLst>
                <a:tab pos="1166495" algn="l"/>
              </a:tabLst>
            </a:pPr>
            <a:r>
              <a:rPr sz="1800" dirty="0">
                <a:latin typeface="Calibri"/>
                <a:cs typeface="Calibri"/>
              </a:rPr>
              <a:t>An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aggregation</a:t>
            </a:r>
            <a:r>
              <a:rPr sz="1800" spc="-5" dirty="0">
                <a:latin typeface="Calibri"/>
                <a:cs typeface="Calibri"/>
              </a:rPr>
              <a:t> function,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SUM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 performed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1165860">
              <a:lnSpc>
                <a:spcPts val="2085"/>
              </a:lnSpc>
            </a:pPr>
            <a:r>
              <a:rPr sz="1800" spc="-5" dirty="0">
                <a:latin typeface="Calibri"/>
                <a:cs typeface="Calibri"/>
              </a:rPr>
              <a:t>grouped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295402"/>
            <a:ext cx="4723980" cy="2633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84834"/>
            <a:ext cx="81381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returned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than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25,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dirty="0">
                <a:latin typeface="Calibri"/>
                <a:cs typeface="Calibri"/>
              </a:rPr>
              <a:t> in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7400" y="1905000"/>
            <a:ext cx="5029200" cy="292760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23376" y="662401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876" y="306831"/>
            <a:ext cx="3259899" cy="336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80098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without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PIVOT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simpl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B</a:t>
            </a:r>
            <a:r>
              <a:rPr sz="1800" dirty="0">
                <a:latin typeface="Courier New"/>
                <a:cs typeface="Courier New"/>
              </a:rPr>
              <a:t>Y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g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spcBef>
                <a:spcPts val="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huge,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limited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5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specifying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TOP</a:t>
            </a:r>
            <a:r>
              <a:rPr sz="1800" spc="-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5</a:t>
            </a:r>
            <a:r>
              <a:rPr sz="1800" spc="-5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2444495"/>
            <a:ext cx="7924800" cy="76073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TOP</a:t>
            </a:r>
            <a:r>
              <a:rPr sz="1400" dirty="0">
                <a:latin typeface="Courier New"/>
                <a:cs typeface="Courier New"/>
              </a:rPr>
              <a:t> 5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SUM(SalesYTD)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AS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TotalSalesYTD,</a:t>
            </a:r>
            <a:r>
              <a:rPr sz="1400" spc="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</a:t>
            </a:r>
            <a:endParaRPr sz="1400">
              <a:latin typeface="Courier New"/>
              <a:cs typeface="Courier New"/>
            </a:endParaRPr>
          </a:p>
          <a:p>
            <a:pPr marL="91440" marR="5163185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Sales.SalesTerritory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spc="-10" dirty="0">
                <a:latin typeface="Courier New"/>
                <a:cs typeface="Courier New"/>
              </a:rPr>
              <a:t> BY Name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600069"/>
            <a:ext cx="359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3200" y="4191000"/>
            <a:ext cx="3048000" cy="187147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876" y="306831"/>
            <a:ext cx="3259899" cy="336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82911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23876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sales</a:t>
            </a:r>
            <a:r>
              <a:rPr sz="1800" dirty="0">
                <a:latin typeface="Calibri"/>
                <a:cs typeface="Calibri"/>
              </a:rPr>
              <a:t> along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territory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 grouped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territory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same query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rewritten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PIVOT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5"/>
              </a:spcBef>
            </a:pP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transformed 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row-based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orientation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column-based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orientation: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81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2394204"/>
            <a:ext cx="7924800" cy="37020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91440" marR="3249930">
              <a:lnSpc>
                <a:spcPct val="120100"/>
              </a:lnSpc>
            </a:pPr>
            <a:r>
              <a:rPr sz="1400" spc="-5" dirty="0">
                <a:latin typeface="Courier New"/>
                <a:cs typeface="Courier New"/>
              </a:rPr>
              <a:t>-- Pivot table with one </a:t>
            </a:r>
            <a:r>
              <a:rPr sz="1400" spc="-10" dirty="0">
                <a:latin typeface="Courier New"/>
                <a:cs typeface="Courier New"/>
              </a:rPr>
              <a:t>row </a:t>
            </a:r>
            <a:r>
              <a:rPr sz="1400" spc="-5" dirty="0">
                <a:latin typeface="Courier New"/>
                <a:cs typeface="Courier New"/>
              </a:rPr>
              <a:t>and six </a:t>
            </a:r>
            <a:r>
              <a:rPr sz="1400" spc="-10" dirty="0">
                <a:latin typeface="Courier New"/>
                <a:cs typeface="Courier New"/>
              </a:rPr>
              <a:t>columns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TOP </a:t>
            </a:r>
            <a:r>
              <a:rPr sz="1400" dirty="0">
                <a:latin typeface="Courier New"/>
                <a:cs typeface="Courier New"/>
              </a:rPr>
              <a:t>5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'TotalSalesYTD'</a:t>
            </a:r>
            <a:r>
              <a:rPr sz="1400" spc="-5" dirty="0">
                <a:latin typeface="Courier New"/>
                <a:cs typeface="Courier New"/>
              </a:rPr>
              <a:t> AS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GrandTotal,</a:t>
            </a:r>
            <a:endParaRPr sz="1400">
              <a:latin typeface="Courier New"/>
              <a:cs typeface="Courier New"/>
            </a:endParaRPr>
          </a:p>
          <a:p>
            <a:pPr marL="91440" marR="144018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[Northwest],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[Northeast],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[Central],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[Southwest],[Southeast]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(SELECT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TOP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5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Name,</a:t>
            </a:r>
            <a:r>
              <a:rPr sz="1400" spc="-10" dirty="0">
                <a:latin typeface="Courier New"/>
                <a:cs typeface="Courier New"/>
              </a:rPr>
              <a:t> SalesYTD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FROM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Sales.SalesTerritory</a:t>
            </a:r>
            <a:endParaRPr sz="1400">
              <a:latin typeface="Courier New"/>
              <a:cs typeface="Courier New"/>
            </a:endParaRPr>
          </a:p>
          <a:p>
            <a:pPr marL="91440" marR="6122035">
              <a:lnSpc>
                <a:spcPct val="120000"/>
              </a:lnSpc>
            </a:pPr>
            <a:r>
              <a:rPr sz="1400" dirty="0">
                <a:latin typeface="Courier New"/>
                <a:cs typeface="Courier New"/>
              </a:rPr>
              <a:t>)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SourceTable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PIVOT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SUM(SalesYTD)</a:t>
            </a:r>
            <a:endParaRPr sz="1400">
              <a:latin typeface="Courier New"/>
              <a:cs typeface="Courier New"/>
            </a:endParaRPr>
          </a:p>
          <a:p>
            <a:pPr marL="91440" marR="1226185">
              <a:lnSpc>
                <a:spcPct val="70000"/>
              </a:lnSpc>
              <a:spcBef>
                <a:spcPts val="840"/>
              </a:spcBef>
            </a:pPr>
            <a:r>
              <a:rPr sz="1400" spc="-5" dirty="0">
                <a:latin typeface="Courier New"/>
                <a:cs typeface="Courier New"/>
              </a:rPr>
              <a:t>FOR Name </a:t>
            </a:r>
            <a:r>
              <a:rPr sz="1400" dirty="0">
                <a:latin typeface="Courier New"/>
                <a:cs typeface="Courier New"/>
              </a:rPr>
              <a:t>IN </a:t>
            </a:r>
            <a:r>
              <a:rPr sz="1400" spc="-5" dirty="0">
                <a:latin typeface="Courier New"/>
                <a:cs typeface="Courier New"/>
              </a:rPr>
              <a:t>([Northwest], </a:t>
            </a:r>
            <a:r>
              <a:rPr sz="1400" spc="-10" dirty="0">
                <a:latin typeface="Courier New"/>
                <a:cs typeface="Courier New"/>
              </a:rPr>
              <a:t>[Northeast], </a:t>
            </a:r>
            <a:r>
              <a:rPr sz="1400" spc="-5" dirty="0">
                <a:latin typeface="Courier New"/>
                <a:cs typeface="Courier New"/>
              </a:rPr>
              <a:t>[Central], </a:t>
            </a:r>
            <a:r>
              <a:rPr sz="1400" spc="-10" dirty="0">
                <a:latin typeface="Courier New"/>
                <a:cs typeface="Courier New"/>
              </a:rPr>
              <a:t>[Southwest],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[Southeast])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PivotTable;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876" y="306831"/>
            <a:ext cx="3259899" cy="336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359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200" y="1524000"/>
            <a:ext cx="6934200" cy="5334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2296414"/>
            <a:ext cx="834834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75565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transformed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territory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now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instead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improves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readability.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1650">
              <a:latin typeface="Calibri"/>
              <a:cs typeface="Calibri"/>
            </a:endParaRPr>
          </a:p>
          <a:p>
            <a:pPr marL="354330" marR="212725" indent="-342265">
              <a:lnSpc>
                <a:spcPct val="101699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major challenge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writing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queries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PIVOT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need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fixed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spreading elements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ourier New"/>
                <a:cs typeface="Courier New"/>
              </a:rPr>
              <a:t>PIVOT </a:t>
            </a:r>
            <a:r>
              <a:rPr sz="1800" spc="-30" dirty="0">
                <a:latin typeface="Calibri"/>
                <a:cs typeface="Calibri"/>
              </a:rPr>
              <a:t>operator, </a:t>
            </a:r>
            <a:r>
              <a:rPr sz="1800" spc="-5" dirty="0">
                <a:latin typeface="Calibri"/>
                <a:cs typeface="Calibri"/>
              </a:rPr>
              <a:t>such </a:t>
            </a:r>
            <a:r>
              <a:rPr sz="1800" dirty="0">
                <a:latin typeface="Calibri"/>
                <a:cs typeface="Calibri"/>
              </a:rPr>
              <a:t>as the </a:t>
            </a:r>
            <a:r>
              <a:rPr sz="1800" spc="-5" dirty="0">
                <a:latin typeface="Calibri"/>
                <a:cs typeface="Calibri"/>
              </a:rPr>
              <a:t>specific </a:t>
            </a:r>
            <a:r>
              <a:rPr sz="1800" spc="-10" dirty="0">
                <a:latin typeface="Calibri"/>
                <a:cs typeface="Calibri"/>
              </a:rPr>
              <a:t>territory </a:t>
            </a:r>
            <a:r>
              <a:rPr sz="1800" spc="-5" dirty="0">
                <a:latin typeface="Calibri"/>
                <a:cs typeface="Calibri"/>
              </a:rPr>
              <a:t>names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given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code.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marR="18415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would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feasible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practical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implement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large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spreading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elements.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overcome</a:t>
            </a:r>
            <a:r>
              <a:rPr sz="1800" spc="-5" dirty="0">
                <a:latin typeface="Calibri"/>
                <a:cs typeface="Calibri"/>
              </a:rPr>
              <a:t> this,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developers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-5" dirty="0">
                <a:latin typeface="Calibri"/>
                <a:cs typeface="Calibri"/>
              </a:rPr>
              <a:t> use </a:t>
            </a:r>
            <a:r>
              <a:rPr sz="1800" dirty="0">
                <a:latin typeface="Calibri"/>
                <a:cs typeface="Calibri"/>
              </a:rPr>
              <a:t>dynamic </a:t>
            </a:r>
            <a:r>
              <a:rPr sz="1800" spc="-5" dirty="0">
                <a:latin typeface="Calibri"/>
                <a:cs typeface="Calibri"/>
              </a:rPr>
              <a:t>SQL.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Dynamic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means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character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passed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Server,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interpreted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a</a:t>
            </a:r>
            <a:r>
              <a:rPr sz="1800" spc="-5" dirty="0">
                <a:latin typeface="Calibri"/>
                <a:cs typeface="Calibri"/>
              </a:rPr>
              <a:t> command,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executed.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306831"/>
            <a:ext cx="3835806" cy="3368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902208" y="4689347"/>
            <a:ext cx="7722234" cy="570230"/>
            <a:chOff x="902208" y="4689347"/>
            <a:chExt cx="7722234" cy="570230"/>
          </a:xfrm>
        </p:grpSpPr>
        <p:sp>
          <p:nvSpPr>
            <p:cNvPr id="9" name="object 9"/>
            <p:cNvSpPr/>
            <p:nvPr/>
          </p:nvSpPr>
          <p:spPr>
            <a:xfrm>
              <a:off x="915162" y="4892801"/>
              <a:ext cx="7696200" cy="353695"/>
            </a:xfrm>
            <a:custGeom>
              <a:avLst/>
              <a:gdLst/>
              <a:ahLst/>
              <a:cxnLst/>
              <a:rect l="l" t="t" r="r" b="b"/>
              <a:pathLst>
                <a:path w="7696200" h="353695">
                  <a:moveTo>
                    <a:pt x="0" y="353568"/>
                  </a:moveTo>
                  <a:lnTo>
                    <a:pt x="7696200" y="353568"/>
                  </a:lnTo>
                  <a:lnTo>
                    <a:pt x="7696200" y="0"/>
                  </a:lnTo>
                  <a:lnTo>
                    <a:pt x="0" y="0"/>
                  </a:lnTo>
                  <a:lnTo>
                    <a:pt x="0" y="353568"/>
                  </a:lnTo>
                  <a:close/>
                </a:path>
              </a:pathLst>
            </a:custGeom>
            <a:ln w="25908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7498" y="4702301"/>
              <a:ext cx="7066915" cy="414655"/>
            </a:xfrm>
            <a:custGeom>
              <a:avLst/>
              <a:gdLst/>
              <a:ahLst/>
              <a:cxnLst/>
              <a:rect l="l" t="t" r="r" b="b"/>
              <a:pathLst>
                <a:path w="7066915" h="414654">
                  <a:moveTo>
                    <a:pt x="6997700" y="0"/>
                  </a:moveTo>
                  <a:lnTo>
                    <a:pt x="69088" y="0"/>
                  </a:lnTo>
                  <a:lnTo>
                    <a:pt x="42219" y="5437"/>
                  </a:lnTo>
                  <a:lnTo>
                    <a:pt x="20256" y="20256"/>
                  </a:lnTo>
                  <a:lnTo>
                    <a:pt x="5437" y="42219"/>
                  </a:lnTo>
                  <a:lnTo>
                    <a:pt x="0" y="69087"/>
                  </a:lnTo>
                  <a:lnTo>
                    <a:pt x="0" y="345440"/>
                  </a:lnTo>
                  <a:lnTo>
                    <a:pt x="5437" y="372308"/>
                  </a:lnTo>
                  <a:lnTo>
                    <a:pt x="20256" y="394271"/>
                  </a:lnTo>
                  <a:lnTo>
                    <a:pt x="42219" y="409090"/>
                  </a:lnTo>
                  <a:lnTo>
                    <a:pt x="69088" y="414528"/>
                  </a:lnTo>
                  <a:lnTo>
                    <a:pt x="6997700" y="414528"/>
                  </a:lnTo>
                  <a:lnTo>
                    <a:pt x="7024568" y="409090"/>
                  </a:lnTo>
                  <a:lnTo>
                    <a:pt x="7046531" y="394271"/>
                  </a:lnTo>
                  <a:lnTo>
                    <a:pt x="7061350" y="372308"/>
                  </a:lnTo>
                  <a:lnTo>
                    <a:pt x="7066788" y="345440"/>
                  </a:lnTo>
                  <a:lnTo>
                    <a:pt x="7066788" y="69087"/>
                  </a:lnTo>
                  <a:lnTo>
                    <a:pt x="7061350" y="42219"/>
                  </a:lnTo>
                  <a:lnTo>
                    <a:pt x="7046531" y="20256"/>
                  </a:lnTo>
                  <a:lnTo>
                    <a:pt x="7024568" y="5437"/>
                  </a:lnTo>
                  <a:lnTo>
                    <a:pt x="69977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7498" y="4702301"/>
              <a:ext cx="7066915" cy="414655"/>
            </a:xfrm>
            <a:custGeom>
              <a:avLst/>
              <a:gdLst/>
              <a:ahLst/>
              <a:cxnLst/>
              <a:rect l="l" t="t" r="r" b="b"/>
              <a:pathLst>
                <a:path w="7066915" h="414654">
                  <a:moveTo>
                    <a:pt x="0" y="69087"/>
                  </a:moveTo>
                  <a:lnTo>
                    <a:pt x="5437" y="42219"/>
                  </a:lnTo>
                  <a:lnTo>
                    <a:pt x="20256" y="20256"/>
                  </a:lnTo>
                  <a:lnTo>
                    <a:pt x="42219" y="5437"/>
                  </a:lnTo>
                  <a:lnTo>
                    <a:pt x="69088" y="0"/>
                  </a:lnTo>
                  <a:lnTo>
                    <a:pt x="6997700" y="0"/>
                  </a:lnTo>
                  <a:lnTo>
                    <a:pt x="7024568" y="5437"/>
                  </a:lnTo>
                  <a:lnTo>
                    <a:pt x="7046531" y="20256"/>
                  </a:lnTo>
                  <a:lnTo>
                    <a:pt x="7061350" y="42219"/>
                  </a:lnTo>
                  <a:lnTo>
                    <a:pt x="7066788" y="69087"/>
                  </a:lnTo>
                  <a:lnTo>
                    <a:pt x="7066788" y="345440"/>
                  </a:lnTo>
                  <a:lnTo>
                    <a:pt x="7061350" y="372308"/>
                  </a:lnTo>
                  <a:lnTo>
                    <a:pt x="7046531" y="394271"/>
                  </a:lnTo>
                  <a:lnTo>
                    <a:pt x="7024568" y="409090"/>
                  </a:lnTo>
                  <a:lnTo>
                    <a:pt x="6997700" y="414528"/>
                  </a:lnTo>
                  <a:lnTo>
                    <a:pt x="69088" y="414528"/>
                  </a:lnTo>
                  <a:lnTo>
                    <a:pt x="42219" y="409090"/>
                  </a:lnTo>
                  <a:lnTo>
                    <a:pt x="20256" y="394271"/>
                  </a:lnTo>
                  <a:lnTo>
                    <a:pt x="5437" y="372308"/>
                  </a:lnTo>
                  <a:lnTo>
                    <a:pt x="0" y="345440"/>
                  </a:lnTo>
                  <a:lnTo>
                    <a:pt x="0" y="6908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9740" y="999490"/>
            <a:ext cx="8372475" cy="4021454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330" marR="64135" indent="-342265">
              <a:lnSpc>
                <a:spcPct val="103299"/>
              </a:lnSpc>
              <a:spcBef>
                <a:spcPts val="2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ourier New"/>
                <a:cs typeface="Courier New"/>
              </a:rPr>
              <a:t>UNPIVOT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performs</a:t>
            </a:r>
            <a:r>
              <a:rPr sz="1800" spc="-5" dirty="0">
                <a:latin typeface="Calibri"/>
                <a:cs typeface="Calibri"/>
              </a:rPr>
              <a:t> almost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reverse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PIVOT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rotating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Unpivoting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does 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restore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original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125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ourier New"/>
                <a:cs typeface="Courier New"/>
              </a:rPr>
              <a:t>UNPIVOT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ability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allocate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detail</a:t>
            </a:r>
            <a:r>
              <a:rPr sz="1800" spc="-5" dirty="0">
                <a:latin typeface="Calibri"/>
                <a:cs typeface="Calibri"/>
              </a:rPr>
              <a:t> values.</a:t>
            </a:r>
            <a:endParaRPr sz="1800">
              <a:latin typeface="Calibri"/>
              <a:cs typeface="Calibri"/>
            </a:endParaRPr>
          </a:p>
          <a:p>
            <a:pPr marL="354330" marR="5080" indent="-342265">
              <a:lnSpc>
                <a:spcPct val="100000"/>
              </a:lnSpc>
              <a:spcBef>
                <a:spcPts val="75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Instead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turning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unpivoting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transformed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 </a:t>
            </a:r>
            <a:r>
              <a:rPr sz="1800" spc="-15" dirty="0">
                <a:latin typeface="Calibri"/>
                <a:cs typeface="Calibri"/>
              </a:rPr>
              <a:t>rows.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UNPIVOT</a:t>
            </a:r>
            <a:r>
              <a:rPr sz="1800" spc="-69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row-oriented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tabular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pivoted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354330" marR="916305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unpivoting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defined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be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converted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rows.</a:t>
            </a:r>
            <a:endParaRPr sz="1800">
              <a:latin typeface="Calibri"/>
              <a:cs typeface="Calibri"/>
            </a:endParaRPr>
          </a:p>
          <a:p>
            <a:pPr marL="354330" marR="21717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those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spread,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split,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one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rows,</a:t>
            </a:r>
            <a:r>
              <a:rPr sz="1800" spc="-5" dirty="0">
                <a:latin typeface="Calibri"/>
                <a:cs typeface="Calibri"/>
              </a:rPr>
              <a:t> depending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being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unpivoted.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ts val="209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UNPIVOT</a:t>
            </a:r>
            <a:r>
              <a:rPr sz="1800" spc="-71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operator,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elements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follows:</a:t>
            </a:r>
            <a:endParaRPr sz="1800">
              <a:latin typeface="Calibri"/>
              <a:cs typeface="Calibri"/>
            </a:endParaRPr>
          </a:p>
          <a:p>
            <a:pPr marL="1081405">
              <a:lnSpc>
                <a:spcPct val="100000"/>
              </a:lnSpc>
              <a:spcBef>
                <a:spcPts val="145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be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unpivoted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02208" y="5308091"/>
            <a:ext cx="7722234" cy="586740"/>
            <a:chOff x="902208" y="5308091"/>
            <a:chExt cx="7722234" cy="586740"/>
          </a:xfrm>
        </p:grpSpPr>
        <p:sp>
          <p:nvSpPr>
            <p:cNvPr id="14" name="object 14"/>
            <p:cNvSpPr/>
            <p:nvPr/>
          </p:nvSpPr>
          <p:spPr>
            <a:xfrm>
              <a:off x="915162" y="5528309"/>
              <a:ext cx="7696200" cy="353695"/>
            </a:xfrm>
            <a:custGeom>
              <a:avLst/>
              <a:gdLst/>
              <a:ahLst/>
              <a:cxnLst/>
              <a:rect l="l" t="t" r="r" b="b"/>
              <a:pathLst>
                <a:path w="7696200" h="353695">
                  <a:moveTo>
                    <a:pt x="0" y="353567"/>
                  </a:moveTo>
                  <a:lnTo>
                    <a:pt x="7696200" y="353567"/>
                  </a:lnTo>
                  <a:lnTo>
                    <a:pt x="7696200" y="0"/>
                  </a:lnTo>
                  <a:lnTo>
                    <a:pt x="0" y="0"/>
                  </a:lnTo>
                  <a:lnTo>
                    <a:pt x="0" y="353567"/>
                  </a:lnTo>
                  <a:close/>
                </a:path>
              </a:pathLst>
            </a:custGeom>
            <a:ln w="25908">
              <a:solidFill>
                <a:srgbClr val="566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9210" y="5321045"/>
              <a:ext cx="7139940" cy="414655"/>
            </a:xfrm>
            <a:custGeom>
              <a:avLst/>
              <a:gdLst/>
              <a:ahLst/>
              <a:cxnLst/>
              <a:rect l="l" t="t" r="r" b="b"/>
              <a:pathLst>
                <a:path w="7139940" h="414654">
                  <a:moveTo>
                    <a:pt x="7070852" y="0"/>
                  </a:moveTo>
                  <a:lnTo>
                    <a:pt x="69088" y="0"/>
                  </a:lnTo>
                  <a:lnTo>
                    <a:pt x="42219" y="5437"/>
                  </a:lnTo>
                  <a:lnTo>
                    <a:pt x="20256" y="20256"/>
                  </a:lnTo>
                  <a:lnTo>
                    <a:pt x="5437" y="42219"/>
                  </a:lnTo>
                  <a:lnTo>
                    <a:pt x="0" y="69087"/>
                  </a:lnTo>
                  <a:lnTo>
                    <a:pt x="0" y="345439"/>
                  </a:lnTo>
                  <a:lnTo>
                    <a:pt x="5437" y="372329"/>
                  </a:lnTo>
                  <a:lnTo>
                    <a:pt x="20256" y="394290"/>
                  </a:lnTo>
                  <a:lnTo>
                    <a:pt x="42219" y="409097"/>
                  </a:lnTo>
                  <a:lnTo>
                    <a:pt x="69088" y="414527"/>
                  </a:lnTo>
                  <a:lnTo>
                    <a:pt x="7070852" y="414527"/>
                  </a:lnTo>
                  <a:lnTo>
                    <a:pt x="7097720" y="409097"/>
                  </a:lnTo>
                  <a:lnTo>
                    <a:pt x="7119683" y="394290"/>
                  </a:lnTo>
                  <a:lnTo>
                    <a:pt x="7134502" y="372329"/>
                  </a:lnTo>
                  <a:lnTo>
                    <a:pt x="7139940" y="345439"/>
                  </a:lnTo>
                  <a:lnTo>
                    <a:pt x="7139940" y="69087"/>
                  </a:lnTo>
                  <a:lnTo>
                    <a:pt x="7134502" y="42219"/>
                  </a:lnTo>
                  <a:lnTo>
                    <a:pt x="7119683" y="20256"/>
                  </a:lnTo>
                  <a:lnTo>
                    <a:pt x="7097720" y="5437"/>
                  </a:lnTo>
                  <a:lnTo>
                    <a:pt x="7070852" y="0"/>
                  </a:lnTo>
                  <a:close/>
                </a:path>
              </a:pathLst>
            </a:custGeom>
            <a:solidFill>
              <a:srgbClr val="5667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9210" y="5321045"/>
              <a:ext cx="7139940" cy="414655"/>
            </a:xfrm>
            <a:custGeom>
              <a:avLst/>
              <a:gdLst/>
              <a:ahLst/>
              <a:cxnLst/>
              <a:rect l="l" t="t" r="r" b="b"/>
              <a:pathLst>
                <a:path w="7139940" h="414654">
                  <a:moveTo>
                    <a:pt x="0" y="69087"/>
                  </a:moveTo>
                  <a:lnTo>
                    <a:pt x="5437" y="42219"/>
                  </a:lnTo>
                  <a:lnTo>
                    <a:pt x="20256" y="20256"/>
                  </a:lnTo>
                  <a:lnTo>
                    <a:pt x="42219" y="5437"/>
                  </a:lnTo>
                  <a:lnTo>
                    <a:pt x="69088" y="0"/>
                  </a:lnTo>
                  <a:lnTo>
                    <a:pt x="7070852" y="0"/>
                  </a:lnTo>
                  <a:lnTo>
                    <a:pt x="7097720" y="5437"/>
                  </a:lnTo>
                  <a:lnTo>
                    <a:pt x="7119683" y="20256"/>
                  </a:lnTo>
                  <a:lnTo>
                    <a:pt x="7134502" y="42219"/>
                  </a:lnTo>
                  <a:lnTo>
                    <a:pt x="7139940" y="69087"/>
                  </a:lnTo>
                  <a:lnTo>
                    <a:pt x="7139940" y="345439"/>
                  </a:lnTo>
                  <a:lnTo>
                    <a:pt x="7134502" y="372329"/>
                  </a:lnTo>
                  <a:lnTo>
                    <a:pt x="7119683" y="394290"/>
                  </a:lnTo>
                  <a:lnTo>
                    <a:pt x="7097720" y="409097"/>
                  </a:lnTo>
                  <a:lnTo>
                    <a:pt x="7070852" y="414527"/>
                  </a:lnTo>
                  <a:lnTo>
                    <a:pt x="69088" y="414527"/>
                  </a:lnTo>
                  <a:lnTo>
                    <a:pt x="42219" y="409097"/>
                  </a:lnTo>
                  <a:lnTo>
                    <a:pt x="20256" y="394290"/>
                  </a:lnTo>
                  <a:lnTo>
                    <a:pt x="5437" y="372329"/>
                  </a:lnTo>
                  <a:lnTo>
                    <a:pt x="0" y="345439"/>
                  </a:lnTo>
                  <a:lnTo>
                    <a:pt x="0" y="6908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02208" y="5943600"/>
            <a:ext cx="7722234" cy="585470"/>
            <a:chOff x="902208" y="5943600"/>
            <a:chExt cx="7722234" cy="585470"/>
          </a:xfrm>
        </p:grpSpPr>
        <p:sp>
          <p:nvSpPr>
            <p:cNvPr id="18" name="object 18"/>
            <p:cNvSpPr/>
            <p:nvPr/>
          </p:nvSpPr>
          <p:spPr>
            <a:xfrm>
              <a:off x="915162" y="6163818"/>
              <a:ext cx="7696200" cy="352425"/>
            </a:xfrm>
            <a:custGeom>
              <a:avLst/>
              <a:gdLst/>
              <a:ahLst/>
              <a:cxnLst/>
              <a:rect l="l" t="t" r="r" b="b"/>
              <a:pathLst>
                <a:path w="7696200" h="352425">
                  <a:moveTo>
                    <a:pt x="0" y="352043"/>
                  </a:moveTo>
                  <a:lnTo>
                    <a:pt x="7696200" y="352043"/>
                  </a:lnTo>
                  <a:lnTo>
                    <a:pt x="7696200" y="0"/>
                  </a:lnTo>
                  <a:lnTo>
                    <a:pt x="0" y="0"/>
                  </a:lnTo>
                  <a:lnTo>
                    <a:pt x="0" y="352043"/>
                  </a:lnTo>
                  <a:close/>
                </a:path>
              </a:pathLst>
            </a:custGeom>
            <a:ln w="25907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9210" y="5956553"/>
              <a:ext cx="7176770" cy="413384"/>
            </a:xfrm>
            <a:custGeom>
              <a:avLst/>
              <a:gdLst/>
              <a:ahLst/>
              <a:cxnLst/>
              <a:rect l="l" t="t" r="r" b="b"/>
              <a:pathLst>
                <a:path w="7176770" h="413385">
                  <a:moveTo>
                    <a:pt x="7107682" y="0"/>
                  </a:moveTo>
                  <a:lnTo>
                    <a:pt x="68834" y="0"/>
                  </a:lnTo>
                  <a:lnTo>
                    <a:pt x="42058" y="5410"/>
                  </a:lnTo>
                  <a:lnTo>
                    <a:pt x="20177" y="20162"/>
                  </a:lnTo>
                  <a:lnTo>
                    <a:pt x="5415" y="42042"/>
                  </a:lnTo>
                  <a:lnTo>
                    <a:pt x="0" y="68834"/>
                  </a:lnTo>
                  <a:lnTo>
                    <a:pt x="0" y="344170"/>
                  </a:lnTo>
                  <a:lnTo>
                    <a:pt x="5415" y="370961"/>
                  </a:lnTo>
                  <a:lnTo>
                    <a:pt x="20177" y="392841"/>
                  </a:lnTo>
                  <a:lnTo>
                    <a:pt x="42058" y="407593"/>
                  </a:lnTo>
                  <a:lnTo>
                    <a:pt x="68834" y="413004"/>
                  </a:lnTo>
                  <a:lnTo>
                    <a:pt x="7107682" y="413004"/>
                  </a:lnTo>
                  <a:lnTo>
                    <a:pt x="7134457" y="407593"/>
                  </a:lnTo>
                  <a:lnTo>
                    <a:pt x="7156338" y="392841"/>
                  </a:lnTo>
                  <a:lnTo>
                    <a:pt x="7171100" y="370961"/>
                  </a:lnTo>
                  <a:lnTo>
                    <a:pt x="7176516" y="344170"/>
                  </a:lnTo>
                  <a:lnTo>
                    <a:pt x="7176516" y="68834"/>
                  </a:lnTo>
                  <a:lnTo>
                    <a:pt x="7171100" y="42042"/>
                  </a:lnTo>
                  <a:lnTo>
                    <a:pt x="7156338" y="20162"/>
                  </a:lnTo>
                  <a:lnTo>
                    <a:pt x="7134457" y="5410"/>
                  </a:lnTo>
                  <a:lnTo>
                    <a:pt x="7107682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99210" y="5956553"/>
              <a:ext cx="7176770" cy="413384"/>
            </a:xfrm>
            <a:custGeom>
              <a:avLst/>
              <a:gdLst/>
              <a:ahLst/>
              <a:cxnLst/>
              <a:rect l="l" t="t" r="r" b="b"/>
              <a:pathLst>
                <a:path w="7176770" h="413385">
                  <a:moveTo>
                    <a:pt x="0" y="68834"/>
                  </a:moveTo>
                  <a:lnTo>
                    <a:pt x="5415" y="42042"/>
                  </a:lnTo>
                  <a:lnTo>
                    <a:pt x="20177" y="20162"/>
                  </a:lnTo>
                  <a:lnTo>
                    <a:pt x="42058" y="5410"/>
                  </a:lnTo>
                  <a:lnTo>
                    <a:pt x="68834" y="0"/>
                  </a:lnTo>
                  <a:lnTo>
                    <a:pt x="7107682" y="0"/>
                  </a:lnTo>
                  <a:lnTo>
                    <a:pt x="7134457" y="5410"/>
                  </a:lnTo>
                  <a:lnTo>
                    <a:pt x="7156338" y="20162"/>
                  </a:lnTo>
                  <a:lnTo>
                    <a:pt x="7171100" y="42042"/>
                  </a:lnTo>
                  <a:lnTo>
                    <a:pt x="7176516" y="68834"/>
                  </a:lnTo>
                  <a:lnTo>
                    <a:pt x="7176516" y="344170"/>
                  </a:lnTo>
                  <a:lnTo>
                    <a:pt x="7171100" y="370961"/>
                  </a:lnTo>
                  <a:lnTo>
                    <a:pt x="7156338" y="392841"/>
                  </a:lnTo>
                  <a:lnTo>
                    <a:pt x="7134457" y="407593"/>
                  </a:lnTo>
                  <a:lnTo>
                    <a:pt x="7107682" y="413004"/>
                  </a:lnTo>
                  <a:lnTo>
                    <a:pt x="68834" y="413004"/>
                  </a:lnTo>
                  <a:lnTo>
                    <a:pt x="42058" y="407593"/>
                  </a:lnTo>
                  <a:lnTo>
                    <a:pt x="20177" y="392841"/>
                  </a:lnTo>
                  <a:lnTo>
                    <a:pt x="5415" y="370961"/>
                  </a:lnTo>
                  <a:lnTo>
                    <a:pt x="0" y="344170"/>
                  </a:lnTo>
                  <a:lnTo>
                    <a:pt x="0" y="6883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10030" y="5370652"/>
            <a:ext cx="6305550" cy="904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unpivoted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unpivoted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231" y="306831"/>
            <a:ext cx="3835806" cy="3368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08634"/>
            <a:ext cx="80251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convert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temporary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pivot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permanent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 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same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demonstrating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UNPIVOT </a:t>
            </a:r>
            <a:r>
              <a:rPr sz="180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84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2209800"/>
            <a:ext cx="7924800" cy="37020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91440" marR="324993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-- Pivot table with one </a:t>
            </a:r>
            <a:r>
              <a:rPr sz="1400" spc="-10" dirty="0">
                <a:latin typeface="Courier New"/>
                <a:cs typeface="Courier New"/>
              </a:rPr>
              <a:t>row </a:t>
            </a:r>
            <a:r>
              <a:rPr sz="1400" spc="-5" dirty="0">
                <a:latin typeface="Courier New"/>
                <a:cs typeface="Courier New"/>
              </a:rPr>
              <a:t>and six </a:t>
            </a:r>
            <a:r>
              <a:rPr sz="1400" spc="-10" dirty="0">
                <a:latin typeface="Courier New"/>
                <a:cs typeface="Courier New"/>
              </a:rPr>
              <a:t>columns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TOP </a:t>
            </a:r>
            <a:r>
              <a:rPr sz="1400" dirty="0">
                <a:latin typeface="Courier New"/>
                <a:cs typeface="Courier New"/>
              </a:rPr>
              <a:t>5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'TotalSalesYTD'</a:t>
            </a:r>
            <a:r>
              <a:rPr sz="1400" spc="-5" dirty="0">
                <a:latin typeface="Courier New"/>
                <a:cs typeface="Courier New"/>
              </a:rPr>
              <a:t> AS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GrandTotal,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[Northwest],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[Northeast],</a:t>
            </a:r>
            <a:r>
              <a:rPr sz="1400" spc="-10" dirty="0">
                <a:latin typeface="Courier New"/>
                <a:cs typeface="Courier New"/>
              </a:rPr>
              <a:t> [Central],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[Southwest],[Southeast]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(SELECT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TOP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5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Name,</a:t>
            </a:r>
            <a:r>
              <a:rPr sz="1400" spc="-10" dirty="0">
                <a:latin typeface="Courier New"/>
                <a:cs typeface="Courier New"/>
              </a:rPr>
              <a:t> SalesYTD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Sales.SalesTerritory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AS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SourceTable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PIVOT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latin typeface="Courier New"/>
                <a:cs typeface="Courier New"/>
              </a:rPr>
              <a:t>(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SUM(SalesYTD)</a:t>
            </a:r>
            <a:endParaRPr sz="1400">
              <a:latin typeface="Courier New"/>
              <a:cs typeface="Courier New"/>
            </a:endParaRPr>
          </a:p>
          <a:p>
            <a:pPr marL="91440" marR="1333500">
              <a:lnSpc>
                <a:spcPct val="70000"/>
              </a:lnSpc>
              <a:spcBef>
                <a:spcPts val="840"/>
              </a:spcBef>
            </a:pPr>
            <a:r>
              <a:rPr sz="1400" spc="-5" dirty="0">
                <a:latin typeface="Courier New"/>
                <a:cs typeface="Courier New"/>
              </a:rPr>
              <a:t>FOR Name IN ([Northwest], [Northeast], Central], [Southwest],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[Southeast])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AS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PivotTable;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231" y="306831"/>
              <a:ext cx="3835806" cy="33680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7340" y="183895"/>
            <a:ext cx="6909434" cy="111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Tahoma"/>
              <a:cs typeface="Tahoma"/>
            </a:endParaRPr>
          </a:p>
          <a:p>
            <a:pPr marL="506730" indent="-342265">
              <a:lnSpc>
                <a:spcPct val="100000"/>
              </a:lnSpc>
              <a:buFont typeface="Wingdings"/>
              <a:buChar char=""/>
              <a:tabLst>
                <a:tab pos="506095" algn="l"/>
                <a:tab pos="5073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demonstrates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UNPIVOT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1524000"/>
            <a:ext cx="7924800" cy="179387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Name,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SalesYTD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endParaRPr sz="1400">
              <a:latin typeface="Courier New"/>
              <a:cs typeface="Courier New"/>
            </a:endParaRPr>
          </a:p>
          <a:p>
            <a:pPr marL="198120" marR="271145" indent="-10668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(SELECT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GrandTotal,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Northwest,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Northeast,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Central,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Southwest,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Southeast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TotalTable)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P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UNPIVOT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urier New"/>
                <a:cs typeface="Courier New"/>
              </a:rPr>
              <a:t>(SalesYTD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FOR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IN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(Northwest,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Northeast,</a:t>
            </a:r>
            <a:r>
              <a:rPr sz="1400" spc="-10" dirty="0">
                <a:latin typeface="Courier New"/>
                <a:cs typeface="Courier New"/>
              </a:rPr>
              <a:t> Central,</a:t>
            </a:r>
            <a:r>
              <a:rPr sz="1400" spc="-5" dirty="0">
                <a:latin typeface="Courier New"/>
                <a:cs typeface="Courier New"/>
              </a:rPr>
              <a:t> Southwest,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Southeast)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)AS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unpvt;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740" y="3676269"/>
            <a:ext cx="410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1600" y="4267200"/>
            <a:ext cx="6934200" cy="5334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306831"/>
            <a:ext cx="3593172" cy="2533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2227"/>
            <a:ext cx="8161020" cy="9738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246123"/>
            <a:ext cx="782637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GROUPING</a:t>
            </a:r>
            <a:r>
              <a:rPr sz="18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SETS</a:t>
            </a:r>
            <a:r>
              <a:rPr sz="1800" spc="-6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operator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together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groupings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optional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grand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row,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denoted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parentheses,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()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6427" y="2036064"/>
            <a:ext cx="8161020" cy="1092835"/>
            <a:chOff x="376427" y="2036064"/>
            <a:chExt cx="8161020" cy="109283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427" y="2036064"/>
              <a:ext cx="8161020" cy="10927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151" y="2153412"/>
              <a:ext cx="8020811" cy="93421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027" y="3730752"/>
            <a:ext cx="1074420" cy="38709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59740" y="3209925"/>
            <a:ext cx="586613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GROUPIN</a:t>
            </a:r>
            <a:r>
              <a:rPr sz="1800" dirty="0">
                <a:latin typeface="Courier New"/>
                <a:cs typeface="Courier New"/>
              </a:rPr>
              <a:t>G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as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ow</a:t>
            </a:r>
            <a:r>
              <a:rPr sz="1800" spc="-5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259715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Syntax: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86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609600" y="4375403"/>
            <a:ext cx="80010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0"/>
              </a:lnSpc>
            </a:pP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BY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GROUPING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SETS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(</a:t>
            </a:r>
            <a:r>
              <a:rPr sz="1400" spc="-5" dirty="0">
                <a:latin typeface="Courier New"/>
                <a:cs typeface="Courier New"/>
              </a:rPr>
              <a:t> &lt;grouping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set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list&gt;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9740" y="5200650"/>
            <a:ext cx="8129905" cy="988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where,</a:t>
            </a:r>
            <a:endParaRPr sz="1800">
              <a:latin typeface="Calibri"/>
              <a:cs typeface="Calibri"/>
            </a:endParaRPr>
          </a:p>
          <a:p>
            <a:pPr marL="473075">
              <a:lnSpc>
                <a:spcPts val="2125"/>
              </a:lnSpc>
            </a:pPr>
            <a:r>
              <a:rPr sz="1800" spc="-5" dirty="0">
                <a:latin typeface="Courier New"/>
                <a:cs typeface="Courier New"/>
              </a:rPr>
              <a:t>grouping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 list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consists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separated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commas.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spcBef>
                <a:spcPts val="117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 pair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parentheses,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()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without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denotes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306831"/>
            <a:ext cx="3593172" cy="2533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999490"/>
            <a:ext cx="77165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od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ip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emon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GROUPIN</a:t>
            </a:r>
            <a:r>
              <a:rPr sz="1800" dirty="0">
                <a:latin typeface="Courier New"/>
                <a:cs typeface="Courier New"/>
              </a:rPr>
              <a:t>G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</a:t>
            </a:r>
            <a:r>
              <a:rPr sz="1800" dirty="0">
                <a:latin typeface="Courier New"/>
                <a:cs typeface="Courier New"/>
              </a:rPr>
              <a:t>S</a:t>
            </a:r>
            <a:r>
              <a:rPr sz="1800" spc="-68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op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9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It assumes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Students</a:t>
            </a:r>
            <a:r>
              <a:rPr sz="1800" b="1" spc="-71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fields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Id</a:t>
            </a:r>
            <a:r>
              <a:rPr sz="1800" spc="-5" dirty="0">
                <a:latin typeface="Calibri"/>
                <a:cs typeface="Calibri"/>
              </a:rPr>
              <a:t>, </a:t>
            </a:r>
            <a:r>
              <a:rPr sz="1800" b="1" spc="-5" dirty="0">
                <a:latin typeface="Courier New"/>
                <a:cs typeface="Courier New"/>
              </a:rPr>
              <a:t>Name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Mark</a:t>
            </a:r>
            <a:r>
              <a:rPr sz="1800" b="1" dirty="0">
                <a:latin typeface="Courier New"/>
                <a:cs typeface="Courier New"/>
              </a:rPr>
              <a:t>s</a:t>
            </a:r>
            <a:r>
              <a:rPr sz="1800" b="1" spc="-700" dirty="0">
                <a:latin typeface="Courier New"/>
                <a:cs typeface="Courier New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-5" dirty="0">
                <a:latin typeface="Calibri"/>
                <a:cs typeface="Calibri"/>
              </a:rPr>
              <a:t>pec</a:t>
            </a:r>
            <a:r>
              <a:rPr sz="1800" spc="-10" dirty="0">
                <a:latin typeface="Calibri"/>
                <a:cs typeface="Calibri"/>
              </a:rPr>
              <a:t>ti</a:t>
            </a:r>
            <a:r>
              <a:rPr sz="1800" spc="-1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el</a:t>
            </a:r>
            <a:r>
              <a:rPr sz="1800" spc="-12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87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62000" y="2039111"/>
            <a:ext cx="7924800" cy="2776855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91440" marR="4312285">
              <a:lnSpc>
                <a:spcPct val="120100"/>
              </a:lnSpc>
            </a:pPr>
            <a:r>
              <a:rPr sz="1400" spc="-5" dirty="0">
                <a:latin typeface="Courier New"/>
                <a:cs typeface="Courier New"/>
              </a:rPr>
              <a:t>SELECT Id, Name, AVG(Marks) Marks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10" dirty="0">
                <a:latin typeface="Courier New"/>
                <a:cs typeface="Courier New"/>
              </a:rPr>
              <a:t> Students</a:t>
            </a:r>
            <a:endParaRPr sz="1400">
              <a:latin typeface="Courier New"/>
              <a:cs typeface="Courier New"/>
            </a:endParaRPr>
          </a:p>
          <a:p>
            <a:pPr marL="91440" marR="6440170">
              <a:lnSpc>
                <a:spcPct val="120000"/>
              </a:lnSpc>
            </a:pPr>
            <a:r>
              <a:rPr sz="1400" spc="-5" dirty="0">
                <a:latin typeface="Courier New"/>
                <a:cs typeface="Courier New"/>
              </a:rPr>
              <a:t>GROUP </a:t>
            </a:r>
            <a:r>
              <a:rPr sz="1400" spc="-10" dirty="0">
                <a:latin typeface="Courier New"/>
                <a:cs typeface="Courier New"/>
              </a:rPr>
              <a:t>BY </a:t>
            </a:r>
            <a:r>
              <a:rPr sz="1400" spc="-5" dirty="0">
                <a:latin typeface="Courier New"/>
                <a:cs typeface="Courier New"/>
              </a:rPr>
              <a:t> GROUPING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SETS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 (</a:t>
            </a:r>
            <a:endParaRPr sz="1400">
              <a:latin typeface="Courier New"/>
              <a:cs typeface="Courier New"/>
            </a:endParaRPr>
          </a:p>
          <a:p>
            <a:pPr marL="91440" marR="5908040">
              <a:lnSpc>
                <a:spcPts val="2020"/>
              </a:lnSpc>
              <a:spcBef>
                <a:spcPts val="120"/>
              </a:spcBef>
            </a:pPr>
            <a:r>
              <a:rPr sz="1400" spc="-5" dirty="0">
                <a:latin typeface="Courier New"/>
                <a:cs typeface="Courier New"/>
              </a:rPr>
              <a:t>(Id,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Name,</a:t>
            </a:r>
            <a:r>
              <a:rPr sz="1400" spc="-5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Marks), </a:t>
            </a:r>
            <a:r>
              <a:rPr sz="1400" spc="-8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(Id),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sz="1400" spc="-5" dirty="0">
                <a:latin typeface="Courier New"/>
                <a:cs typeface="Courier New"/>
              </a:rPr>
              <a:t>()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306831"/>
            <a:ext cx="3593172" cy="2533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9740" y="1096517"/>
            <a:ext cx="4702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5" dirty="0">
                <a:latin typeface="Calibri"/>
                <a:cs typeface="Calibri"/>
              </a:rPr>
              <a:t> output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code: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2200" y="1600200"/>
            <a:ext cx="3805428" cy="32766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9740" y="5127116"/>
            <a:ext cx="8070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Here,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GROUPING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SETS</a:t>
            </a:r>
            <a:r>
              <a:rPr sz="1800" spc="-6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average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marks</a:t>
            </a:r>
            <a:r>
              <a:rPr sz="1800" spc="-15" dirty="0">
                <a:latin typeface="Calibri"/>
                <a:cs typeface="Calibri"/>
              </a:rPr>
              <a:t> 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every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student.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ourier New"/>
                <a:cs typeface="Courier New"/>
              </a:rPr>
              <a:t>NUL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alues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Nam</a:t>
            </a:r>
            <a:r>
              <a:rPr sz="1800" b="1" dirty="0">
                <a:latin typeface="Courier New"/>
                <a:cs typeface="Courier New"/>
              </a:rPr>
              <a:t>e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mar</a:t>
            </a:r>
            <a:r>
              <a:rPr sz="1800" spc="-2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tud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t.</a:t>
            </a:r>
            <a:endParaRPr sz="1800">
              <a:latin typeface="Calibri"/>
              <a:cs typeface="Calibri"/>
            </a:endParaRPr>
          </a:p>
          <a:p>
            <a:pPr marL="354330" indent="-342265">
              <a:lnSpc>
                <a:spcPct val="100000"/>
              </a:lnSpc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5" dirty="0">
                <a:latin typeface="Courier New"/>
                <a:cs typeface="Courier New"/>
              </a:rPr>
              <a:t>NUL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685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alue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I</a:t>
            </a:r>
            <a:r>
              <a:rPr sz="1800" b="1" dirty="0">
                <a:latin typeface="Courier New"/>
                <a:cs typeface="Courier New"/>
              </a:rPr>
              <a:t>d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Nam</a:t>
            </a:r>
            <a:r>
              <a:rPr sz="1800" b="1" dirty="0">
                <a:latin typeface="Courier New"/>
                <a:cs typeface="Courier New"/>
              </a:rPr>
              <a:t>e</a:t>
            </a:r>
            <a:r>
              <a:rPr sz="1800" b="1" spc="-68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olu</a:t>
            </a:r>
            <a:r>
              <a:rPr sz="1800" dirty="0">
                <a:latin typeface="Calibri"/>
                <a:cs typeface="Calibri"/>
              </a:rPr>
              <a:t>mns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g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al.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26" y="306831"/>
            <a:ext cx="1555216" cy="3398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540" y="1092453"/>
            <a:ext cx="8245475" cy="342836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3695" marR="282575" indent="-341630">
              <a:lnSpc>
                <a:spcPct val="70000"/>
              </a:lnSpc>
              <a:spcBef>
                <a:spcPts val="745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GROUP </a:t>
            </a:r>
            <a:r>
              <a:rPr sz="1800" spc="-20" dirty="0">
                <a:latin typeface="Calibri"/>
                <a:cs typeface="Calibri"/>
              </a:rPr>
              <a:t>BY</a:t>
            </a:r>
            <a:r>
              <a:rPr sz="1800" spc="-5" dirty="0">
                <a:latin typeface="Calibri"/>
                <a:cs typeface="Calibri"/>
              </a:rPr>
              <a:t> clause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enabled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and/or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together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present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summarized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information.</a:t>
            </a:r>
            <a:endParaRPr sz="18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spcBef>
                <a:spcPts val="434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Calibri"/>
                <a:cs typeface="Calibri"/>
              </a:rPr>
              <a:t>Spatial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newly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introduced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</a:t>
            </a:r>
            <a:r>
              <a:rPr sz="1800" dirty="0">
                <a:latin typeface="Calibri"/>
                <a:cs typeface="Calibri"/>
              </a:rPr>
              <a:t> Server 2012.</a:t>
            </a:r>
            <a:endParaRPr sz="1800">
              <a:latin typeface="Calibri"/>
              <a:cs typeface="Calibri"/>
            </a:endParaRPr>
          </a:p>
          <a:p>
            <a:pPr marL="353695" marR="303530" indent="-341630">
              <a:lnSpc>
                <a:spcPct val="70000"/>
              </a:lnSpc>
              <a:spcBef>
                <a:spcPts val="108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subquery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allows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SELECT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statement</a:t>
            </a:r>
            <a:r>
              <a:rPr sz="1800" spc="-10" dirty="0">
                <a:latin typeface="Calibri"/>
                <a:cs typeface="Calibri"/>
              </a:rPr>
              <a:t> 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criteria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another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SELECT </a:t>
            </a:r>
            <a:r>
              <a:rPr sz="1800" spc="-10" dirty="0">
                <a:latin typeface="Calibri"/>
                <a:cs typeface="Calibri"/>
              </a:rPr>
              <a:t>statement.</a:t>
            </a:r>
            <a:endParaRPr sz="1800">
              <a:latin typeface="Calibri"/>
              <a:cs typeface="Calibri"/>
            </a:endParaRPr>
          </a:p>
          <a:p>
            <a:pPr marL="353695" marR="231140" indent="-341630">
              <a:lnSpc>
                <a:spcPct val="70000"/>
              </a:lnSpc>
              <a:spcBef>
                <a:spcPts val="108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dirty="0">
                <a:latin typeface="Calibri"/>
                <a:cs typeface="Calibri"/>
              </a:rPr>
              <a:t>Joins </a:t>
            </a:r>
            <a:r>
              <a:rPr sz="1800" spc="-5" dirty="0">
                <a:latin typeface="Calibri"/>
                <a:cs typeface="Calibri"/>
              </a:rPr>
              <a:t>help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combine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two 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logical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tables.</a:t>
            </a:r>
            <a:endParaRPr sz="1800">
              <a:latin typeface="Calibri"/>
              <a:cs typeface="Calibri"/>
            </a:endParaRPr>
          </a:p>
          <a:p>
            <a:pPr marL="353695" marR="5080" indent="-341630">
              <a:lnSpc>
                <a:spcPct val="70000"/>
              </a:lnSpc>
              <a:spcBef>
                <a:spcPts val="1085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UNION and </a:t>
            </a:r>
            <a:r>
              <a:rPr sz="1800" spc="-10" dirty="0">
                <a:latin typeface="Calibri"/>
                <a:cs typeface="Calibri"/>
              </a:rPr>
              <a:t>INTERSECT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combine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two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tables.</a:t>
            </a:r>
            <a:endParaRPr sz="1800">
              <a:latin typeface="Calibri"/>
              <a:cs typeface="Calibri"/>
            </a:endParaRPr>
          </a:p>
          <a:p>
            <a:pPr marL="353695" marR="575945" indent="-341630">
              <a:lnSpc>
                <a:spcPct val="70000"/>
              </a:lnSpc>
              <a:spcBef>
                <a:spcPts val="1080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PIVOT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UNPIVOT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change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orientation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from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column-oriented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row-oriented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versa.</a:t>
            </a:r>
            <a:endParaRPr sz="1800">
              <a:latin typeface="Calibri"/>
              <a:cs typeface="Calibri"/>
            </a:endParaRPr>
          </a:p>
          <a:p>
            <a:pPr marL="353695" marR="541020" indent="-341630">
              <a:lnSpc>
                <a:spcPct val="70100"/>
              </a:lnSpc>
              <a:spcBef>
                <a:spcPts val="1075"/>
              </a:spcBef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GROUPING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 subclause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clause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helps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specify </a:t>
            </a:r>
            <a:r>
              <a:rPr sz="1800" spc="-5" dirty="0">
                <a:latin typeface="Calibri"/>
                <a:cs typeface="Calibri"/>
              </a:rPr>
              <a:t>multiple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groupings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single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query.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" y="196521"/>
            <a:ext cx="496570" cy="550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v</a:t>
            </a: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e</a:t>
            </a: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914400"/>
            <a:chOff x="0" y="0"/>
            <a:chExt cx="914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914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762000" cy="914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183895"/>
            <a:ext cx="521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F6128"/>
                </a:solidFill>
                <a:latin typeface="Tahoma"/>
                <a:cs typeface="Tahoma"/>
              </a:rPr>
              <a:t>SQL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4F6128"/>
                </a:solidFill>
                <a:latin typeface="Tahoma"/>
                <a:cs typeface="Tahoma"/>
              </a:rPr>
              <a:t>Server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F6128"/>
                </a:solidFill>
                <a:latin typeface="Tahoma"/>
                <a:cs typeface="Tahoma"/>
              </a:rPr>
              <a:t>2012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645" y="295402"/>
            <a:ext cx="3816692" cy="2647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427" y="1063752"/>
            <a:ext cx="8161020" cy="6568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4299" y="1088263"/>
            <a:ext cx="7684134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1960"/>
              </a:lnSpc>
              <a:spcBef>
                <a:spcPts val="3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NULL</a:t>
            </a:r>
            <a:r>
              <a:rPr sz="1800" spc="-6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becomes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resultset.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427" y="2433827"/>
            <a:ext cx="8161020" cy="65836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76427" y="1671827"/>
            <a:ext cx="8161020" cy="711835"/>
            <a:chOff x="376427" y="1671827"/>
            <a:chExt cx="8161020" cy="7118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1671827"/>
              <a:ext cx="8161020" cy="6949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1789175"/>
              <a:ext cx="8020811" cy="59436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9176" y="2460116"/>
            <a:ext cx="7630159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Consider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Production.Product</a:t>
            </a:r>
            <a:r>
              <a:rPr sz="1800" spc="-7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table.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NUL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800" spc="-6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alues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427" y="3043427"/>
            <a:ext cx="8161020" cy="711835"/>
            <a:chOff x="376427" y="3043427"/>
            <a:chExt cx="8161020" cy="7118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" y="3043427"/>
              <a:ext cx="8161020" cy="694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151" y="3160775"/>
              <a:ext cx="8020811" cy="59436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59740" y="3792092"/>
            <a:ext cx="7948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snippet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retrieves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average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list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price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000" y="4501896"/>
            <a:ext cx="7772400" cy="501650"/>
          </a:xfrm>
          <a:prstGeom prst="rect">
            <a:avLst/>
          </a:prstGeom>
          <a:solidFill>
            <a:srgbClr val="94B3D6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150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Class,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AVG </a:t>
            </a:r>
            <a:r>
              <a:rPr sz="1400" spc="-10" dirty="0">
                <a:latin typeface="Courier New"/>
                <a:cs typeface="Courier New"/>
              </a:rPr>
              <a:t>(ListPrice)</a:t>
            </a:r>
            <a:r>
              <a:rPr sz="1400" spc="-5" dirty="0">
                <a:latin typeface="Courier New"/>
                <a:cs typeface="Courier New"/>
              </a:rPr>
              <a:t> AS 'AverageListPrice' FROM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ourier New"/>
                <a:cs typeface="Courier New"/>
              </a:rPr>
              <a:t>Production.Product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GROUP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BY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Class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9740" y="5039105"/>
            <a:ext cx="7990205" cy="58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3695" algn="l"/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figu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ourier New"/>
                <a:cs typeface="Courier New"/>
              </a:rPr>
              <a:t>NUL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700" dirty="0">
                <a:latin typeface="Courier New"/>
                <a:cs typeface="Courier New"/>
              </a:rPr>
              <a:t> 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g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oup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  <a:p>
            <a:pPr marL="354330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52800" y="5486400"/>
            <a:ext cx="1905000" cy="1068324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Advanced</a:t>
            </a:r>
            <a:r>
              <a:rPr spc="-35" dirty="0"/>
              <a:t> </a:t>
            </a:r>
            <a:r>
              <a:rPr dirty="0"/>
              <a:t>Queries</a:t>
            </a:r>
            <a:r>
              <a:rPr spc="-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Joins/</a:t>
            </a:r>
            <a:r>
              <a:rPr spc="-5" dirty="0"/>
              <a:t> Session </a:t>
            </a:r>
            <a:r>
              <a:rPr dirty="0"/>
              <a:t>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723376" y="662401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latin typeface="Calibri"/>
                <a:cs typeface="Calibri"/>
              </a:rPr>
              <a:t>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8872</Words>
  <Application>Microsoft Office PowerPoint</Application>
  <PresentationFormat>On-screen Show (4:3)</PresentationFormat>
  <Paragraphs>1563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Arial MT</vt:lpstr>
      <vt:lpstr>Calibri</vt:lpstr>
      <vt:lpstr>Courier New</vt:lpstr>
      <vt:lpstr>Palatino Linotype</vt:lpstr>
      <vt:lpstr>Tahoma</vt:lpstr>
      <vt:lpstr>Times New Roman</vt:lpstr>
      <vt:lpstr>Wingdings</vt:lpstr>
      <vt:lpstr>Office Theme</vt:lpstr>
      <vt:lpstr>Data Management Using  Microsoft SQL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9 XP</dc:title>
  <dc:creator>Aptech Limited</dc:creator>
  <cp:lastModifiedBy>Microsoft account</cp:lastModifiedBy>
  <cp:revision>2</cp:revision>
  <dcterms:created xsi:type="dcterms:W3CDTF">2022-01-12T10:00:07Z</dcterms:created>
  <dcterms:modified xsi:type="dcterms:W3CDTF">2022-01-12T10:45:17Z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2022-01-12T00:00:00Z</vt:filetime>
  </property>
</Properties>
</file>